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29" r:id="rId5"/>
  </p:sldMasterIdLst>
  <p:notesMasterIdLst>
    <p:notesMasterId r:id="rId50"/>
  </p:notesMasterIdLst>
  <p:handoutMasterIdLst>
    <p:handoutMasterId r:id="rId51"/>
  </p:handoutMasterIdLst>
  <p:sldIdLst>
    <p:sldId id="3376" r:id="rId6"/>
    <p:sldId id="1861" r:id="rId7"/>
    <p:sldId id="1583" r:id="rId8"/>
    <p:sldId id="1381" r:id="rId9"/>
    <p:sldId id="1824" r:id="rId10"/>
    <p:sldId id="1118" r:id="rId11"/>
    <p:sldId id="367" r:id="rId12"/>
    <p:sldId id="267" r:id="rId13"/>
    <p:sldId id="268" r:id="rId14"/>
    <p:sldId id="377" r:id="rId15"/>
    <p:sldId id="369" r:id="rId16"/>
    <p:sldId id="370" r:id="rId17"/>
    <p:sldId id="371" r:id="rId18"/>
    <p:sldId id="372" r:id="rId19"/>
    <p:sldId id="373" r:id="rId20"/>
    <p:sldId id="275" r:id="rId21"/>
    <p:sldId id="276" r:id="rId22"/>
    <p:sldId id="277" r:id="rId23"/>
    <p:sldId id="278" r:id="rId24"/>
    <p:sldId id="279" r:id="rId25"/>
    <p:sldId id="280" r:id="rId26"/>
    <p:sldId id="281" r:id="rId27"/>
    <p:sldId id="282" r:id="rId28"/>
    <p:sldId id="285" r:id="rId29"/>
    <p:sldId id="286" r:id="rId30"/>
    <p:sldId id="287" r:id="rId31"/>
    <p:sldId id="288" r:id="rId32"/>
    <p:sldId id="293" r:id="rId33"/>
    <p:sldId id="294" r:id="rId34"/>
    <p:sldId id="295" r:id="rId35"/>
    <p:sldId id="307" r:id="rId36"/>
    <p:sldId id="308" r:id="rId37"/>
    <p:sldId id="309" r:id="rId38"/>
    <p:sldId id="310" r:id="rId39"/>
    <p:sldId id="311" r:id="rId40"/>
    <p:sldId id="312" r:id="rId41"/>
    <p:sldId id="313" r:id="rId42"/>
    <p:sldId id="314" r:id="rId43"/>
    <p:sldId id="315" r:id="rId44"/>
    <p:sldId id="333" r:id="rId45"/>
    <p:sldId id="334" r:id="rId46"/>
    <p:sldId id="378" r:id="rId47"/>
    <p:sldId id="335" r:id="rId48"/>
    <p:sldId id="1840"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KMUG Template" id="{888AB95E-1B7E-4E95-8F39-C5D0E8372BC2}">
          <p14:sldIdLst>
            <p14:sldId id="3376"/>
            <p14:sldId id="1861"/>
            <p14:sldId id="1583"/>
            <p14:sldId id="1381"/>
            <p14:sldId id="1824"/>
            <p14:sldId id="1118"/>
            <p14:sldId id="367"/>
            <p14:sldId id="267"/>
            <p14:sldId id="268"/>
            <p14:sldId id="377"/>
            <p14:sldId id="369"/>
            <p14:sldId id="370"/>
            <p14:sldId id="371"/>
            <p14:sldId id="372"/>
            <p14:sldId id="373"/>
            <p14:sldId id="275"/>
            <p14:sldId id="276"/>
            <p14:sldId id="277"/>
            <p14:sldId id="278"/>
            <p14:sldId id="279"/>
            <p14:sldId id="280"/>
            <p14:sldId id="281"/>
            <p14:sldId id="282"/>
            <p14:sldId id="285"/>
            <p14:sldId id="286"/>
            <p14:sldId id="287"/>
            <p14:sldId id="288"/>
            <p14:sldId id="293"/>
            <p14:sldId id="294"/>
            <p14:sldId id="295"/>
            <p14:sldId id="307"/>
            <p14:sldId id="308"/>
            <p14:sldId id="309"/>
            <p14:sldId id="310"/>
            <p14:sldId id="311"/>
            <p14:sldId id="312"/>
            <p14:sldId id="313"/>
            <p14:sldId id="314"/>
            <p14:sldId id="315"/>
            <p14:sldId id="333"/>
            <p14:sldId id="334"/>
            <p14:sldId id="378"/>
            <p14:sldId id="335"/>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14001"/>
    <a:srgbClr val="FFFFFF"/>
    <a:srgbClr val="1A1919"/>
    <a:srgbClr val="737373"/>
    <a:srgbClr val="BDBDBD"/>
    <a:srgbClr val="D2D2D2"/>
    <a:srgbClr val="E6E6E6"/>
    <a:srgbClr val="FFB900"/>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5" autoAdjust="0"/>
    <p:restoredTop sz="83079" autoAdjust="0"/>
  </p:normalViewPr>
  <p:slideViewPr>
    <p:cSldViewPr snapToGrid="0">
      <p:cViewPr varScale="1">
        <p:scale>
          <a:sx n="95" d="100"/>
          <a:sy n="95" d="100"/>
        </p:scale>
        <p:origin x="1254" y="66"/>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12/14/2018 7:15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12/14/2018 7:15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microsoft.com/cognitive-services/en-us/speech-api" TargetMode="External"/><Relationship Id="rId13" Type="http://schemas.openxmlformats.org/officeDocument/2006/relationships/hyperlink" Target="https://www.microsoft.com/cognitive-services/en-us/linguistic-analysis-api" TargetMode="External"/><Relationship Id="rId18" Type="http://schemas.openxmlformats.org/officeDocument/2006/relationships/hyperlink" Target="https://www.microsoft.com/cognitive-services/en-us/entity-linking-intelligence-service" TargetMode="External"/><Relationship Id="rId26" Type="http://schemas.openxmlformats.org/officeDocument/2006/relationships/hyperlink" Target="https://www.microsoft.com/cognitive-services/en-us/bing-web-search-api" TargetMode="External"/><Relationship Id="rId3" Type="http://schemas.openxmlformats.org/officeDocument/2006/relationships/hyperlink" Target="https://aka.ms/kioskscript" TargetMode="External"/><Relationship Id="rId21" Type="http://schemas.openxmlformats.org/officeDocument/2006/relationships/hyperlink" Target="https://www.microsoft.com/cognitive-services/en-us/recommendations-api" TargetMode="External"/><Relationship Id="rId7" Type="http://schemas.openxmlformats.org/officeDocument/2006/relationships/hyperlink" Target="https://www.microsoft.com/cognitive-services/en-us/face-api" TargetMode="External"/><Relationship Id="rId12" Type="http://schemas.openxmlformats.org/officeDocument/2006/relationships/hyperlink" Target="https://www.microsoft.com/cognitive-services/en-us/language-understanding-intelligent-service-luis" TargetMode="External"/><Relationship Id="rId17" Type="http://schemas.openxmlformats.org/officeDocument/2006/relationships/hyperlink" Target="https://www.microsoft.com/cognitive-services/en-us/academic-knowledge-api" TargetMode="External"/><Relationship Id="rId25" Type="http://schemas.openxmlformats.org/officeDocument/2006/relationships/hyperlink" Target="https://www.microsoft.com/cognitive-services/en-us/bing-video-search-api" TargetMode="External"/><Relationship Id="rId2" Type="http://schemas.openxmlformats.org/officeDocument/2006/relationships/slide" Target="../slides/slide16.xml"/><Relationship Id="rId16" Type="http://schemas.openxmlformats.org/officeDocument/2006/relationships/hyperlink" Target="https://www.microsoft.com/cognitive-services/en-us/web-language-model-api" TargetMode="External"/><Relationship Id="rId20" Type="http://schemas.openxmlformats.org/officeDocument/2006/relationships/hyperlink" Target="https://www.microsoft.com/cognitive-services/en-us/qnamaker" TargetMode="External"/><Relationship Id="rId1" Type="http://schemas.openxmlformats.org/officeDocument/2006/relationships/notesMaster" Target="../notesMasters/notesMaster1.xml"/><Relationship Id="rId6" Type="http://schemas.openxmlformats.org/officeDocument/2006/relationships/hyperlink" Target="https://www.microsoft.com/cognitive-services/en-us/emotion-api" TargetMode="External"/><Relationship Id="rId11" Type="http://schemas.openxmlformats.org/officeDocument/2006/relationships/hyperlink" Target="https://www.microsoft.com/cognitive-services/en-us/bing-spell-check-api" TargetMode="External"/><Relationship Id="rId24" Type="http://schemas.openxmlformats.org/officeDocument/2006/relationships/hyperlink" Target="https://www.microsoft.com/cognitive-services/en-us/bing-news-search-api" TargetMode="External"/><Relationship Id="rId5" Type="http://schemas.openxmlformats.org/officeDocument/2006/relationships/hyperlink" Target="https://www.microsoft.com/cognitive-services/en-us/content-moderator" TargetMode="External"/><Relationship Id="rId15" Type="http://schemas.openxmlformats.org/officeDocument/2006/relationships/hyperlink" Target="https://www.microsoft.com/cognitive-services/en-us/translator-api" TargetMode="External"/><Relationship Id="rId23" Type="http://schemas.openxmlformats.org/officeDocument/2006/relationships/hyperlink" Target="https://www.microsoft.com/cognitive-services/en-us/bing-image-search-api" TargetMode="External"/><Relationship Id="rId10" Type="http://schemas.openxmlformats.org/officeDocument/2006/relationships/hyperlink" Target="https://www.microsoft.com/cognitive-services/en-us/speaker-recognition-api" TargetMode="External"/><Relationship Id="rId19" Type="http://schemas.openxmlformats.org/officeDocument/2006/relationships/hyperlink" Target="https://www.microsoft.com/cognitive-services/en-us/knowledge-exploration-service" TargetMode="External"/><Relationship Id="rId4" Type="http://schemas.openxmlformats.org/officeDocument/2006/relationships/hyperlink" Target="https://www.microsoft.com/cognitive-services/en-us/computer-vision-api" TargetMode="External"/><Relationship Id="rId9" Type="http://schemas.openxmlformats.org/officeDocument/2006/relationships/hyperlink" Target="https://www.microsoft.com/cognitive-services/en-us/custom-recognition-intelligent-service-cris" TargetMode="External"/><Relationship Id="rId14" Type="http://schemas.openxmlformats.org/officeDocument/2006/relationships/hyperlink" Target="https://www.microsoft.com/cognitive-services/en-us/text-analytics-api" TargetMode="External"/><Relationship Id="rId22" Type="http://schemas.openxmlformats.org/officeDocument/2006/relationships/hyperlink" Target="https://www.microsoft.com/cognitive-services/en-us/bing-autosuggest-api"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12/14/2018 7:24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Speech</a:t>
            </a:r>
            <a:r>
              <a:rPr lang="en-US" dirty="0"/>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a:t>
            </a:r>
          </a:p>
          <a:p>
            <a:pPr marL="0" lvl="0" indent="0">
              <a:buFont typeface="Arial" panose="020B0604020202020204" pitchFamily="34" charset="0"/>
              <a:buNone/>
            </a:pPr>
            <a:endParaRPr lang="en-US" dirty="0"/>
          </a:p>
          <a:p>
            <a:pPr defTabSz="914224">
              <a:spcAft>
                <a:spcPts val="1500"/>
              </a:spcAft>
              <a:defRPr/>
            </a:pPr>
            <a:r>
              <a:rPr lang="en-US" b="1" dirty="0"/>
              <a:t>Bing Speech API: </a:t>
            </a:r>
            <a:r>
              <a:rPr lang="en-US" sz="2400" dirty="0"/>
              <a:t>Convert audio to text, understand intent, and convert text back to speech for natural responsiveness. </a:t>
            </a:r>
            <a:r>
              <a:rPr lang="en-US" kern="0" dirty="0"/>
              <a:t>Converts spoken audio to text. </a:t>
            </a:r>
            <a:r>
              <a:rPr lang="en-US" b="1" kern="0" dirty="0"/>
              <a:t>Synthesize Speech - </a:t>
            </a:r>
            <a:r>
              <a:rPr lang="en-US" kern="0" dirty="0"/>
              <a:t>Synthesize audio from Text. </a:t>
            </a:r>
          </a:p>
          <a:p>
            <a:pPr defTabSz="914224">
              <a:spcAft>
                <a:spcPts val="1500"/>
              </a:spcAft>
              <a:defRPr/>
            </a:pPr>
            <a:endParaRPr lang="en-US" dirty="0"/>
          </a:p>
          <a:p>
            <a:pPr marL="0" lvl="0" indent="0">
              <a:buFont typeface="Arial" panose="020B0604020202020204" pitchFamily="34" charset="0"/>
              <a:buNone/>
            </a:pPr>
            <a:r>
              <a:rPr lang="en-US" b="1" dirty="0"/>
              <a:t>Custom Speech Service: </a:t>
            </a:r>
            <a:r>
              <a:rPr lang="en-US" sz="1400" b="0" i="0" u="none" strike="noStrike" kern="1200" dirty="0">
                <a:solidFill>
                  <a:schemeClr val="tx1"/>
                </a:solidFill>
                <a:effectLst/>
                <a:latin typeface="Segoe UI Light" pitchFamily="34" charset="0"/>
                <a:ea typeface="+mn-ea"/>
                <a:cs typeface="+mn-cs"/>
              </a:rPr>
              <a:t>Custom Speech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dirty="0"/>
              <a:t> </a:t>
            </a:r>
            <a:r>
              <a:rPr lang="en-US" sz="1400" b="0" i="0" u="none" strike="noStrike" kern="1200" dirty="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For acoustic model adaptation, the technology is described in this paper:</a:t>
            </a:r>
            <a:br>
              <a:rPr lang="en-US" sz="1400" b="0" i="0" u="none" strike="noStrike" kern="1200" dirty="0">
                <a:solidFill>
                  <a:schemeClr val="tx1"/>
                </a:solidFill>
                <a:effectLst/>
                <a:latin typeface="Segoe UI Light" pitchFamily="34" charset="0"/>
                <a:ea typeface="+mn-ea"/>
                <a:cs typeface="+mn-cs"/>
              </a:rPr>
            </a:br>
            <a:r>
              <a:rPr lang="en-US" sz="1400" b="0" i="0" u="none" strike="noStrike" kern="1200" dirty="0">
                <a:solidFill>
                  <a:schemeClr val="tx1"/>
                </a:solidFill>
                <a:effectLst/>
                <a:latin typeface="Segoe UI Light" pitchFamily="34" charset="0"/>
                <a:ea typeface="+mn-ea"/>
                <a:cs typeface="+mn-cs"/>
              </a:rPr>
              <a:t>http://research.microsoft.com/pubs/194346/0007893.pdf</a:t>
            </a:r>
            <a:r>
              <a:rPr lang="en-US" dirty="0"/>
              <a:t>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dirty="0">
                <a:solidFill>
                  <a:schemeClr val="tx1"/>
                </a:solidFill>
                <a:effectLst/>
                <a:latin typeface="Segoe UI Light" pitchFamily="34" charset="0"/>
                <a:ea typeface="+mn-ea"/>
                <a:cs typeface="+mn-cs"/>
              </a:rPr>
              <a:t>Speaker Recognition</a:t>
            </a:r>
            <a:r>
              <a:rPr lang="en-US" sz="1400" b="1" i="0" u="none" strike="noStrike" kern="1200" baseline="0" dirty="0">
                <a:solidFill>
                  <a:schemeClr val="tx1"/>
                </a:solidFill>
                <a:effectLst/>
                <a:latin typeface="Segoe UI Light" pitchFamily="34" charset="0"/>
                <a:ea typeface="+mn-ea"/>
                <a:cs typeface="+mn-cs"/>
              </a:rPr>
              <a:t> API:  </a:t>
            </a:r>
            <a:r>
              <a:rPr lang="en-US" sz="1400" b="0" i="0" u="none" strike="noStrike" kern="1200" dirty="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dirty="0"/>
              <a:t> A</a:t>
            </a:r>
            <a:r>
              <a:rPr lang="en-US" baseline="0" dirty="0"/>
              <a:t> use case is biometric authentication using voice. </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047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Academic Knowledge : </a:t>
            </a:r>
            <a:r>
              <a:rPr lang="en-US" sz="1400" b="0" i="0" u="none" strike="noStrike" kern="1200">
                <a:solidFill>
                  <a:schemeClr val="tx1"/>
                </a:solidFill>
                <a:effectLst/>
                <a:latin typeface="Segoe UI Light" pitchFamily="34" charset="0"/>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a:t> </a:t>
            </a:r>
            <a:r>
              <a:rPr lang="en-US" sz="1400" b="0" i="0" u="none" strike="noStrike" kern="1200">
                <a:solidFill>
                  <a:schemeClr val="tx1"/>
                </a:solidFill>
                <a:effectLst/>
                <a:latin typeface="Segoe UI Light" pitchFamily="34" charset="0"/>
                <a:ea typeface="+mn-ea"/>
                <a:cs typeface="+mn-cs"/>
              </a:rPr>
              <a:t>1. Developers can use this API to build search features such as the knowledge-based query auto-suggest and search results at  http://academic.microsoft.com.  </a:t>
            </a:r>
            <a:br>
              <a:rPr lang="en-US" sz="1400" b="0" i="0" u="none" strike="noStrike" kern="1200">
                <a:solidFill>
                  <a:schemeClr val="tx1"/>
                </a:solidFill>
                <a:effectLst/>
                <a:latin typeface="Segoe UI Light" pitchFamily="34" charset="0"/>
                <a:ea typeface="+mn-ea"/>
                <a:cs typeface="+mn-cs"/>
              </a:rPr>
            </a:br>
            <a:r>
              <a:rPr lang="en-US" sz="1400" b="0" i="0" u="none" strike="noStrike" kern="1200">
                <a:solidFill>
                  <a:schemeClr val="tx1"/>
                </a:solidFill>
                <a:effectLst/>
                <a:latin typeface="Segoe UI Light" pitchFamily="34" charset="0"/>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a:t>A publication about our approach can be found here: http://research.microsoft.com/apps/pubs/default.aspx?id=246609  </a:t>
            </a:r>
            <a:r>
              <a:rPr lang="en-US" sz="1400" b="0" i="0" u="none" strike="noStrike" kern="1200">
                <a:solidFill>
                  <a:schemeClr val="tx1"/>
                </a:solidFill>
                <a:effectLst/>
                <a:latin typeface="Segoe UI Light" pitchFamily="34" charset="0"/>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b="1"/>
              <a:t>Knowledge Exploration Service : </a:t>
            </a:r>
            <a:r>
              <a:rPr lang="en-US" sz="1400" b="0" i="0" u="none" strike="noStrike" kern="1200">
                <a:solidFill>
                  <a:schemeClr val="tx1"/>
                </a:solidFill>
                <a:effectLst/>
                <a:latin typeface="Segoe UI Light" pitchFamily="34" charset="0"/>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1400" b="0" i="0" u="none" strike="noStrike" kern="1200">
                <a:solidFill>
                  <a:schemeClr val="tx1"/>
                </a:solidFill>
                <a:effectLst/>
                <a:latin typeface="Segoe UI Light" pitchFamily="34" charset="0"/>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b="1"/>
              <a:t>Entity</a:t>
            </a:r>
            <a:r>
              <a:rPr lang="en-US" b="1" baseline="0"/>
              <a:t> Linking : </a:t>
            </a:r>
            <a:r>
              <a:rPr lang="en-US" sz="1400" b="0" i="0" u="none" strike="noStrike" kern="1200">
                <a:solidFill>
                  <a:schemeClr val="tx1"/>
                </a:solidFill>
                <a:effectLst/>
                <a:latin typeface="Segoe UI Light" pitchFamily="34" charset="0"/>
                <a:ea typeface="+mn-ea"/>
                <a:cs typeface="+mn-cs"/>
              </a:rPr>
              <a:t> Given a specific paragraph of text within a document, the Entity Linking will recognize and identify each separate entity based on the context and linking the entity to </a:t>
            </a:r>
            <a:r>
              <a:rPr lang="en-US" sz="1400" b="0" i="0" u="none" strike="noStrike" kern="1200" err="1">
                <a:solidFill>
                  <a:schemeClr val="tx1"/>
                </a:solidFill>
                <a:effectLst/>
                <a:latin typeface="Segoe UI Light" pitchFamily="34" charset="0"/>
                <a:ea typeface="+mn-ea"/>
                <a:cs typeface="+mn-cs"/>
              </a:rPr>
              <a:t>wikipedia</a:t>
            </a:r>
            <a:r>
              <a:rPr lang="en-US" sz="1400" b="0" i="0" u="none" strike="noStrike" kern="1200">
                <a:solidFill>
                  <a:schemeClr val="tx1"/>
                </a:solidFill>
                <a:effectLst/>
                <a:latin typeface="Segoe UI Light" pitchFamily="34" charset="0"/>
                <a:ea typeface="+mn-ea"/>
                <a:cs typeface="+mn-cs"/>
              </a:rPr>
              <a:t>.</a:t>
            </a:r>
            <a:r>
              <a:rPr lang="en-US"/>
              <a:t> Use cases: </a:t>
            </a:r>
            <a:r>
              <a:rPr lang="en-US" sz="1400" b="0" i="0" u="none" strike="noStrike" kern="1200">
                <a:solidFill>
                  <a:schemeClr val="tx1"/>
                </a:solidFill>
                <a:effectLst/>
                <a:latin typeface="Segoe UI Light" pitchFamily="34" charset="0"/>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baseline="0"/>
              <a:t>We also have SDKs available for Entity Linking.</a:t>
            </a:r>
            <a:endParaRPr lang="en-US"/>
          </a:p>
          <a:p>
            <a:pPr marL="0" lvl="0" indent="0">
              <a:buFont typeface="Arial" panose="020B0604020202020204" pitchFamily="34" charset="0"/>
              <a:buNone/>
            </a:pP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i="0" u="none" strike="noStrike" kern="1200">
                <a:solidFill>
                  <a:schemeClr val="tx1"/>
                </a:solidFill>
                <a:effectLst/>
                <a:latin typeface="Segoe UI Light" pitchFamily="34" charset="0"/>
                <a:ea typeface="+mn-ea"/>
                <a:cs typeface="+mn-cs"/>
              </a:rPr>
              <a:t>Recommendations</a:t>
            </a:r>
            <a:r>
              <a:rPr lang="en-US" sz="1400" b="1" i="0" u="none" strike="noStrike" kern="1200" baseline="0">
                <a:solidFill>
                  <a:schemeClr val="tx1"/>
                </a:solidFill>
                <a:effectLst/>
                <a:latin typeface="Segoe UI Light" pitchFamily="34" charset="0"/>
                <a:ea typeface="+mn-ea"/>
                <a:cs typeface="+mn-cs"/>
              </a:rPr>
              <a:t> API: </a:t>
            </a:r>
            <a:r>
              <a:rPr lang="en-US"/>
              <a:t>Learn from previous transactions to predict which items are more likely to be of interest to or purchased by your customers. Built using Azure Machine Learning, the Recommendations engine uses customer data—either past customer activity you’ve uploaded or data collected directly from your digital store—to offer recommended items for your customers and increase conversion rates.</a:t>
            </a: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a:t>Custom Decision Service: </a:t>
            </a:r>
            <a:r>
              <a:rPr lang="en-US"/>
              <a:t>a service that helps you create intelligent systems with a cloud-based contextual decision-making API that adapts with experience. Custom Decision service uses reinforcement learning in a new approach for personalizing content; it’s able to plug into your application and helps to make decisions in real time as it automatically adapts to optimize your metrics over time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err="1"/>
              <a:t>QnA</a:t>
            </a:r>
            <a:r>
              <a:rPr lang="en-US" b="1"/>
              <a:t> Maker : Distill information into conversational, easy-to-navigate answers.</a:t>
            </a:r>
          </a:p>
          <a:p>
            <a:r>
              <a:rPr lang="en-US" b="1"/>
              <a:t>Extract questions and answers</a:t>
            </a:r>
          </a:p>
          <a:p>
            <a:r>
              <a:rPr lang="en-US" err="1"/>
              <a:t>QnA</a:t>
            </a:r>
            <a:r>
              <a:rPr lang="en-US"/>
              <a:t> Maker extracts all possible pairs of questions and answers from user provided content – FAQ URLs, documents and editorial content.</a:t>
            </a:r>
          </a:p>
          <a:p>
            <a:r>
              <a:rPr lang="en-US" b="1"/>
              <a:t>Test, train and publish</a:t>
            </a:r>
          </a:p>
          <a:p>
            <a:r>
              <a:rPr lang="en-US"/>
              <a:t>Through </a:t>
            </a:r>
            <a:r>
              <a:rPr lang="en-US" err="1"/>
              <a:t>QnA</a:t>
            </a:r>
            <a:r>
              <a:rPr lang="en-US"/>
              <a:t> Maker’s easy-to-use GUI, you can edit, remove or add pair before testing and training the knowledge base and publishing your knowledge base as an API endpoint.</a:t>
            </a:r>
          </a:p>
          <a:p>
            <a:r>
              <a:rPr lang="en-US" b="1"/>
              <a:t>Integrates with other APIs and solutions</a:t>
            </a:r>
          </a:p>
          <a:p>
            <a:r>
              <a:rPr lang="en-US" err="1"/>
              <a:t>QnA</a:t>
            </a:r>
            <a:r>
              <a:rPr lang="en-US"/>
              <a:t> Maker integrates with other APIs seamlessly and at scale. Use </a:t>
            </a:r>
            <a:r>
              <a:rPr lang="en-US" err="1"/>
              <a:t>QnA</a:t>
            </a:r>
            <a:r>
              <a:rPr lang="en-US"/>
              <a:t> Maker with Cognitive Services such as Language Understanding Intelligent Service and create something as elegantly simple as a chat bot that answers FAQs, or as complex as an interactive virtual guide.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a:p>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328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partners. In total, we have 4 Search APIs for web, image, video and news search. In addition we provide access to our Autosuggest (type-ahead) and Spell Check services.</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900"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Image Search API:  </a:t>
            </a:r>
            <a:r>
              <a:rPr lang="en-US" sz="900" dirty="0"/>
              <a:t>Help users scour the web for images. Results include thumbnails, full image URLs, publishing website info, image metadata, and more. Try out the demo.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Video Search API:  </a:t>
            </a:r>
            <a:r>
              <a:rPr lang="en-US" sz="900" dirty="0"/>
              <a:t>Find videos across the web. Results provide useful metadata including creator, encoding format, video length, view count, and more</a:t>
            </a: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News Search API: </a:t>
            </a:r>
            <a:r>
              <a:rPr lang="en-US" sz="900" dirty="0"/>
              <a:t>Search the web for news articles. Results include details like authoritative image of the news article, related news and categories, provider info, article URL, and date added</a:t>
            </a:r>
          </a:p>
          <a:p>
            <a:pPr marL="0" lvl="0" indent="0">
              <a:buFont typeface="Arial" panose="020B0604020202020204" pitchFamily="34" charset="0"/>
              <a:buNone/>
            </a:pPr>
            <a:endParaRPr lang="en-US" sz="9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baseline="0" dirty="0"/>
              <a:t>Bing Autosuggest API: </a:t>
            </a:r>
            <a:r>
              <a:rPr lang="en-US" sz="900" dirty="0"/>
              <a:t>Help users complete queries faster by adding intelligent type-ahead capabilities to your app or website. Empower users to type less and do more with automated and complete search suggestions.</a:t>
            </a:r>
            <a:endParaRPr lang="en-US" sz="90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Custom Search: </a:t>
            </a:r>
            <a:r>
              <a:rPr lang="en-US" sz="900" dirty="0"/>
              <a:t>lets you create a highly-customized web search experience, which delivers better and more relevant results from your targeted web space. Featuring a straightforward User Interface, Bing Custom Search enables you to create your own web search service without a line of code. Specify the slices of the web that you want to draw from and explore site suggestions to intelligently expand the scope of your search domain. Bing Custom Search can empower businesses of any size, hobbyists and entrepreneurs to design and deploy web search applications for any possible scenario.</a:t>
            </a:r>
            <a:endParaRPr lang="en-US" sz="900" b="1"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0" baseline="0" dirty="0"/>
              <a:t>Bing Entity Search API </a:t>
            </a:r>
            <a:r>
              <a:rPr lang="en-US" sz="900" b="1" dirty="0"/>
              <a:t>- Search for the most relevant entity</a:t>
            </a:r>
          </a:p>
          <a:p>
            <a:r>
              <a:rPr lang="en-US" sz="900" dirty="0"/>
              <a:t>Harness the power of the web with the Bing Entity Search API. You can enrich your app by infusing knowledge search into existing content. Bing Entity Search API will identify the most relevant entity based on your searched term, spanning multiple entity types such as famous people, places, movies, TV shows, video games, books, and even local businesses near you.</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839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a:solidFill>
                  <a:schemeClr val="tx1"/>
                </a:solidFill>
                <a:effectLst/>
                <a:latin typeface="+mn-lt"/>
                <a:ea typeface="+mn-ea"/>
                <a:cs typeface="+mn-cs"/>
              </a:rPr>
              <a:t>Project Prague</a:t>
            </a:r>
            <a:r>
              <a:rPr lang="en-US" sz="1200" kern="1200">
                <a:solidFill>
                  <a:schemeClr val="tx1"/>
                </a:solidFill>
                <a:effectLst/>
                <a:latin typeface="+mn-lt"/>
                <a:ea typeface="+mn-ea"/>
                <a:cs typeface="+mn-cs"/>
              </a:rPr>
              <a:t>.  SDK to incorporate gesture-based controls into your apps. Quickly define and implement customized hand gestures, creating a more natural user experience.  Limited private preview availability at launch.</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Cuzco</a:t>
            </a:r>
            <a:r>
              <a:rPr lang="en-US" sz="1200" kern="1200">
                <a:solidFill>
                  <a:schemeClr val="tx1"/>
                </a:solidFill>
                <a:effectLst/>
                <a:latin typeface="+mn-lt"/>
                <a:ea typeface="+mn-ea"/>
                <a:cs typeface="+mn-cs"/>
              </a:rPr>
              <a:t>.  API to help developers find events associated with Wikipedia entities. Begin with a Wikipedia entity, and receive a list of related events organized by time.</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Johannesburg</a:t>
            </a:r>
            <a:r>
              <a:rPr lang="en-US" sz="1200" kern="1200">
                <a:solidFill>
                  <a:schemeClr val="tx1"/>
                </a:solidFill>
                <a:effectLst/>
                <a:latin typeface="+mn-lt"/>
                <a:ea typeface="+mn-ea"/>
                <a:cs typeface="+mn-cs"/>
              </a:rPr>
              <a:t>.  API to calculate route logistics for with deeper location intelligence to account for specific enterprise requirements. IE: weight, height length, hazardous materials, etc.</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Nanjing</a:t>
            </a:r>
            <a:r>
              <a:rPr lang="en-US" sz="1200" kern="1200">
                <a:solidFill>
                  <a:schemeClr val="tx1"/>
                </a:solidFill>
                <a:effectLst/>
                <a:latin typeface="+mn-lt"/>
                <a:ea typeface="+mn-ea"/>
                <a:cs typeface="+mn-cs"/>
              </a:rPr>
              <a:t>.  API to calculate isochrones - time and distance-based recommendations for enterprise route optimization.</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Abu Dhabi</a:t>
            </a:r>
            <a:r>
              <a:rPr lang="en-US" sz="1200" kern="1200">
                <a:solidFill>
                  <a:schemeClr val="tx1"/>
                </a:solidFill>
                <a:effectLst/>
                <a:latin typeface="+mn-lt"/>
                <a:ea typeface="+mn-ea"/>
                <a:cs typeface="+mn-cs"/>
              </a:rPr>
              <a:t>.  API to create distance matrices, enabling you to calculate a histogram of travel times, and serve as stepping stone for enterprise route optimization.</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Wollongong</a:t>
            </a:r>
            <a:r>
              <a:rPr lang="en-US" sz="1200" kern="1200">
                <a:solidFill>
                  <a:schemeClr val="tx1"/>
                </a:solidFill>
                <a:effectLst/>
                <a:latin typeface="+mn-lt"/>
                <a:ea typeface="+mn-ea"/>
                <a:cs typeface="+mn-cs"/>
              </a:rPr>
              <a:t>.  API to help ‘score’ the attractiveness of a location, based on how many of a particular amenity are within a specific distance.  Ex: restaurants, parks, transit stops.</a:t>
            </a:r>
            <a:endParaRPr lang="en-US" sz="1600" kern="120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698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Internal version Kiosk Script : </a:t>
            </a:r>
            <a:r>
              <a:rPr lang="en-US" sz="1200" kern="1200" dirty="0">
                <a:solidFill>
                  <a:schemeClr val="tx1"/>
                </a:solidFill>
                <a:effectLst/>
                <a:latin typeface="+mn-lt"/>
                <a:ea typeface="+mn-ea"/>
                <a:cs typeface="+mn-cs"/>
                <a:hlinkClick r:id="rId3"/>
              </a:rPr>
              <a:t>https://aka.ms/kioskscript</a:t>
            </a:r>
            <a:r>
              <a:rPr lang="en-US" sz="1200" kern="1200" dirty="0">
                <a:solidFill>
                  <a:schemeClr val="tx1"/>
                </a:solidFill>
                <a:effectLst/>
                <a:latin typeface="+mn-lt"/>
                <a:ea typeface="+mn-ea"/>
                <a:cs typeface="+mn-cs"/>
              </a:rPr>
              <a:t> </a:t>
            </a:r>
          </a:p>
          <a:p>
            <a:endParaRPr lang="en-US" dirty="0"/>
          </a:p>
          <a:p>
            <a:r>
              <a:rPr lang="en-US" dirty="0"/>
              <a:t>You can also find the following interactive demonstrations in the Cognitive Services Site : </a:t>
            </a:r>
          </a:p>
          <a:p>
            <a:r>
              <a:rPr lang="en-US" b="1" dirty="0">
                <a:effectLst/>
              </a:rPr>
              <a:t>Vision </a:t>
            </a:r>
          </a:p>
          <a:p>
            <a:pPr lvl="1"/>
            <a:r>
              <a:rPr lang="en-US" dirty="0">
                <a:effectLst/>
                <a:hlinkClick r:id="rId4"/>
              </a:rPr>
              <a:t>Computer Vision </a:t>
            </a:r>
            <a:endParaRPr lang="en-US" dirty="0">
              <a:effectLst/>
            </a:endParaRPr>
          </a:p>
          <a:p>
            <a:pPr lvl="1"/>
            <a:r>
              <a:rPr lang="en-US" dirty="0">
                <a:effectLst/>
                <a:hlinkClick r:id="rId5"/>
              </a:rPr>
              <a:t>Content Moderator </a:t>
            </a:r>
            <a:endParaRPr lang="en-US" dirty="0">
              <a:effectLst/>
            </a:endParaRPr>
          </a:p>
          <a:p>
            <a:pPr lvl="1"/>
            <a:r>
              <a:rPr lang="en-US" dirty="0">
                <a:effectLst/>
                <a:hlinkClick r:id="rId6"/>
              </a:rPr>
              <a:t>Emotion </a:t>
            </a:r>
            <a:endParaRPr lang="en-US" dirty="0">
              <a:effectLst/>
            </a:endParaRPr>
          </a:p>
          <a:p>
            <a:pPr lvl="1"/>
            <a:r>
              <a:rPr lang="en-US" dirty="0">
                <a:effectLst/>
                <a:hlinkClick r:id="rId7"/>
              </a:rPr>
              <a:t>Face </a:t>
            </a:r>
            <a:endParaRPr lang="en-US" dirty="0">
              <a:effectLst/>
            </a:endParaRPr>
          </a:p>
          <a:p>
            <a:r>
              <a:rPr lang="en-US" b="1" dirty="0">
                <a:effectLst/>
              </a:rPr>
              <a:t>Speech </a:t>
            </a:r>
            <a:endParaRPr lang="en-US" dirty="0">
              <a:effectLst/>
            </a:endParaRPr>
          </a:p>
          <a:p>
            <a:pPr lvl="1"/>
            <a:r>
              <a:rPr lang="en-US" dirty="0">
                <a:effectLst/>
                <a:hlinkClick r:id="rId8"/>
              </a:rPr>
              <a:t>Bing Speech </a:t>
            </a:r>
            <a:endParaRPr lang="en-US" dirty="0">
              <a:effectLst/>
            </a:endParaRPr>
          </a:p>
          <a:p>
            <a:pPr lvl="1"/>
            <a:r>
              <a:rPr lang="en-US" dirty="0">
                <a:effectLst/>
                <a:hlinkClick r:id="rId9"/>
              </a:rPr>
              <a:t>Custom Recognition </a:t>
            </a:r>
            <a:endParaRPr lang="en-US" dirty="0">
              <a:effectLst/>
            </a:endParaRPr>
          </a:p>
          <a:p>
            <a:pPr lvl="1"/>
            <a:r>
              <a:rPr lang="en-US" dirty="0">
                <a:effectLst/>
                <a:hlinkClick r:id="rId10"/>
              </a:rPr>
              <a:t>Speaker Recognition </a:t>
            </a:r>
            <a:endParaRPr lang="en-US" dirty="0">
              <a:effectLst/>
            </a:endParaRPr>
          </a:p>
          <a:p>
            <a:r>
              <a:rPr lang="en-US" b="1" dirty="0">
                <a:effectLst/>
              </a:rPr>
              <a:t>Language </a:t>
            </a:r>
          </a:p>
          <a:p>
            <a:pPr lvl="1"/>
            <a:r>
              <a:rPr lang="en-US" dirty="0">
                <a:effectLst/>
                <a:hlinkClick r:id="rId11"/>
              </a:rPr>
              <a:t>Bing Spell Check </a:t>
            </a:r>
            <a:endParaRPr lang="en-US" dirty="0">
              <a:effectLst/>
            </a:endParaRPr>
          </a:p>
          <a:p>
            <a:pPr lvl="1"/>
            <a:r>
              <a:rPr lang="en-US" dirty="0">
                <a:effectLst/>
                <a:hlinkClick r:id="rId12"/>
              </a:rPr>
              <a:t>Language Understanding </a:t>
            </a:r>
            <a:endParaRPr lang="en-US" dirty="0">
              <a:effectLst/>
            </a:endParaRPr>
          </a:p>
          <a:p>
            <a:pPr lvl="1"/>
            <a:r>
              <a:rPr lang="en-US" dirty="0">
                <a:effectLst/>
                <a:hlinkClick r:id="rId13"/>
              </a:rPr>
              <a:t>Linguistic Analysis </a:t>
            </a:r>
            <a:endParaRPr lang="en-US" dirty="0">
              <a:effectLst/>
            </a:endParaRPr>
          </a:p>
          <a:p>
            <a:pPr lvl="1"/>
            <a:r>
              <a:rPr lang="en-US" dirty="0">
                <a:effectLst/>
                <a:hlinkClick r:id="rId14"/>
              </a:rPr>
              <a:t>Text Analytics </a:t>
            </a:r>
            <a:endParaRPr lang="en-US" dirty="0">
              <a:effectLst/>
            </a:endParaRPr>
          </a:p>
          <a:p>
            <a:pPr lvl="1"/>
            <a:r>
              <a:rPr lang="en-US" dirty="0">
                <a:effectLst/>
                <a:hlinkClick r:id="rId15"/>
              </a:rPr>
              <a:t>Translator </a:t>
            </a:r>
            <a:endParaRPr lang="en-US" dirty="0">
              <a:effectLst/>
            </a:endParaRPr>
          </a:p>
          <a:p>
            <a:pPr lvl="1"/>
            <a:r>
              <a:rPr lang="en-US" dirty="0" err="1">
                <a:effectLst/>
                <a:hlinkClick r:id="rId16"/>
              </a:rPr>
              <a:t>WebLM</a:t>
            </a:r>
            <a:r>
              <a:rPr lang="en-US" dirty="0">
                <a:effectLst/>
                <a:hlinkClick r:id="rId16"/>
              </a:rPr>
              <a:t> </a:t>
            </a:r>
            <a:endParaRPr lang="en-US" dirty="0">
              <a:effectLst/>
            </a:endParaRPr>
          </a:p>
          <a:p>
            <a:r>
              <a:rPr lang="en-US" b="1" dirty="0">
                <a:effectLst/>
              </a:rPr>
              <a:t>Knowledge </a:t>
            </a:r>
          </a:p>
          <a:p>
            <a:pPr lvl="1"/>
            <a:r>
              <a:rPr lang="en-US" dirty="0">
                <a:effectLst/>
                <a:hlinkClick r:id="rId17"/>
              </a:rPr>
              <a:t>Academic </a:t>
            </a:r>
            <a:endParaRPr lang="en-US" dirty="0">
              <a:effectLst/>
            </a:endParaRPr>
          </a:p>
          <a:p>
            <a:pPr lvl="1"/>
            <a:r>
              <a:rPr lang="en-US" dirty="0">
                <a:effectLst/>
                <a:hlinkClick r:id="rId18"/>
              </a:rPr>
              <a:t>Entity Linking </a:t>
            </a:r>
            <a:endParaRPr lang="en-US" dirty="0">
              <a:effectLst/>
            </a:endParaRPr>
          </a:p>
          <a:p>
            <a:pPr lvl="1"/>
            <a:r>
              <a:rPr lang="en-US" dirty="0">
                <a:effectLst/>
                <a:hlinkClick r:id="rId19"/>
              </a:rPr>
              <a:t>Knowledge Exploration </a:t>
            </a:r>
            <a:endParaRPr lang="en-US" dirty="0">
              <a:effectLst/>
            </a:endParaRPr>
          </a:p>
          <a:p>
            <a:pPr lvl="1"/>
            <a:r>
              <a:rPr lang="en-US" dirty="0" err="1">
                <a:effectLst/>
                <a:hlinkClick r:id="rId20"/>
              </a:rPr>
              <a:t>QnA</a:t>
            </a:r>
            <a:r>
              <a:rPr lang="en-US" dirty="0">
                <a:effectLst/>
                <a:hlinkClick r:id="rId20"/>
              </a:rPr>
              <a:t> Maker </a:t>
            </a:r>
            <a:endParaRPr lang="en-US" dirty="0">
              <a:effectLst/>
            </a:endParaRPr>
          </a:p>
          <a:p>
            <a:pPr lvl="1"/>
            <a:r>
              <a:rPr lang="en-US" dirty="0">
                <a:effectLst/>
                <a:hlinkClick r:id="rId21"/>
              </a:rPr>
              <a:t>Recommendations </a:t>
            </a:r>
            <a:endParaRPr lang="en-US" dirty="0">
              <a:effectLst/>
            </a:endParaRPr>
          </a:p>
          <a:p>
            <a:r>
              <a:rPr lang="en-US" b="1" dirty="0">
                <a:effectLst/>
              </a:rPr>
              <a:t>Search </a:t>
            </a:r>
          </a:p>
          <a:p>
            <a:pPr lvl="1"/>
            <a:r>
              <a:rPr lang="en-US" dirty="0">
                <a:effectLst/>
                <a:hlinkClick r:id="rId22"/>
              </a:rPr>
              <a:t>Bing Autosuggest </a:t>
            </a:r>
            <a:endParaRPr lang="en-US" dirty="0">
              <a:effectLst/>
            </a:endParaRPr>
          </a:p>
          <a:p>
            <a:pPr lvl="1"/>
            <a:r>
              <a:rPr lang="en-US" dirty="0">
                <a:effectLst/>
                <a:hlinkClick r:id="rId23"/>
              </a:rPr>
              <a:t>Bing Image Search </a:t>
            </a:r>
            <a:endParaRPr lang="en-US" dirty="0">
              <a:effectLst/>
            </a:endParaRPr>
          </a:p>
          <a:p>
            <a:pPr lvl="1"/>
            <a:r>
              <a:rPr lang="en-US" dirty="0">
                <a:effectLst/>
                <a:hlinkClick r:id="rId24"/>
              </a:rPr>
              <a:t>Bing News Search </a:t>
            </a:r>
            <a:endParaRPr lang="en-US" dirty="0">
              <a:effectLst/>
            </a:endParaRPr>
          </a:p>
          <a:p>
            <a:pPr lvl="1"/>
            <a:r>
              <a:rPr lang="en-US" dirty="0">
                <a:effectLst/>
                <a:hlinkClick r:id="rId25"/>
              </a:rPr>
              <a:t>Bing Video Search </a:t>
            </a:r>
            <a:endParaRPr lang="en-US" dirty="0">
              <a:effectLst/>
            </a:endParaRPr>
          </a:p>
          <a:p>
            <a:pPr lvl="1"/>
            <a:r>
              <a:rPr lang="en-US" dirty="0">
                <a:effectLst/>
                <a:hlinkClick r:id="rId26"/>
              </a:rPr>
              <a:t>Bing Web Search </a:t>
            </a:r>
            <a:endParaRPr lang="en-US" dirty="0">
              <a:effectLst/>
            </a:endParaRPr>
          </a:p>
          <a:p>
            <a:pPr lvl="1"/>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12/14/2018 7:15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642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973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2814544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820762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13225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12/14/2018 7:15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965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2865761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477935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48688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928949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2875201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Detect human faces and compare similar ones, organize people into groups according to visual similarity, and identify previously tagged people in images. </a:t>
            </a:r>
            <a:endParaRPr lang="zh-CN" altLang="en-US" dirty="0"/>
          </a:p>
        </p:txBody>
      </p:sp>
    </p:spTree>
    <p:extLst>
      <p:ext uri="{BB962C8B-B14F-4D97-AF65-F5344CB8AC3E}">
        <p14:creationId xmlns:p14="http://schemas.microsoft.com/office/powerpoint/2010/main" val="4284921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672808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Image moderation</a:t>
            </a:r>
          </a:p>
          <a:p>
            <a:r>
              <a:rPr lang="en-US" dirty="0"/>
              <a:t>Enhance your ability to detect potentially offensive or unwanted images through machine-learning based classifiers, custom blacklists, and optical character recognition (OCR).</a:t>
            </a:r>
          </a:p>
          <a:p>
            <a:r>
              <a:rPr lang="en-US" b="1" dirty="0"/>
              <a:t>Text moderation</a:t>
            </a:r>
          </a:p>
          <a:p>
            <a:r>
              <a:rPr lang="en-US" dirty="0"/>
              <a:t>Helps you detect potential profanity in more than 100 languages and match text against your custom lists automatically. Content Moderator also checks for possible personally identifiable information (PII).</a:t>
            </a:r>
          </a:p>
          <a:p>
            <a:r>
              <a:rPr lang="en-US" b="1" dirty="0"/>
              <a:t>Video moderation</a:t>
            </a:r>
          </a:p>
          <a:p>
            <a:r>
              <a:rPr lang="en-US" dirty="0"/>
              <a:t>Enable the scoring of possible adult content in videos. Video moderation is currently deployed in preview on Azure Media Services.</a:t>
            </a:r>
          </a:p>
          <a:p>
            <a:r>
              <a:rPr lang="en-US" b="1" dirty="0"/>
              <a:t>Human review tool</a:t>
            </a:r>
          </a:p>
          <a:p>
            <a:r>
              <a:rPr lang="en-US" dirty="0"/>
              <a:t>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p>
        </p:txBody>
      </p:sp>
    </p:spTree>
    <p:extLst>
      <p:ext uri="{BB962C8B-B14F-4D97-AF65-F5344CB8AC3E}">
        <p14:creationId xmlns:p14="http://schemas.microsoft.com/office/powerpoint/2010/main" val="980755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1180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03092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12/14/2018 7:15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3715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Understand language contextually, so your app communicates with people in the way they speak. </a:t>
            </a:r>
          </a:p>
          <a:p>
            <a:r>
              <a:rPr lang="en-US" sz="12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1275635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12/14/2018 7:15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581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12/14/2018 7:15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66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640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a:t>
            </a:r>
            <a:endParaRPr lang="zh-CN" altLang="en-US" dirty="0"/>
          </a:p>
        </p:txBody>
      </p:sp>
    </p:spTree>
    <p:extLst>
      <p:ext uri="{BB962C8B-B14F-4D97-AF65-F5344CB8AC3E}">
        <p14:creationId xmlns:p14="http://schemas.microsoft.com/office/powerpoint/2010/main" val="980977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12/14/2018 7:15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624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Understanding and analyzing unstructured text is an increasingly popular field and includes a wide spectrum of problems such as sentiment analysis, key phrase extraction, topic modeling/extraction, aspect extraction and more.</a:t>
            </a:r>
          </a:p>
        </p:txBody>
      </p:sp>
    </p:spTree>
    <p:extLst>
      <p:ext uri="{BB962C8B-B14F-4D97-AF65-F5344CB8AC3E}">
        <p14:creationId xmlns:p14="http://schemas.microsoft.com/office/powerpoint/2010/main" val="3868609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Automate a variety of standard natural language processing tasks using state-of-the-art language modeling APIs.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you need to know how frequently certain words appear together? Or figure out which words a user might type next? Or how to break a hashtag into individual words? The Web Language Model API lets your app do all of this quickly and </a:t>
            </a:r>
            <a:r>
              <a:rPr lang="en-US" sz="1200" kern="1200" dirty="0" err="1">
                <a:solidFill>
                  <a:schemeClr val="tx1"/>
                </a:solidFill>
                <a:effectLst/>
                <a:latin typeface="+mn-lt"/>
                <a:ea typeface="+mn-ea"/>
                <a:cs typeface="+mn-cs"/>
              </a:rPr>
              <a:t>accuratel</a:t>
            </a:r>
            <a:r>
              <a:rPr lang="en-US" sz="1200" kern="1200" dirty="0">
                <a:solidFill>
                  <a:schemeClr val="tx1"/>
                </a:solidFill>
                <a:effectLst/>
                <a:latin typeface="+mn-lt"/>
                <a:ea typeface="+mn-ea"/>
                <a:cs typeface="+mn-cs"/>
              </a:rPr>
              <a:t>.</a:t>
            </a:r>
          </a:p>
          <a:p>
            <a:endParaRPr lang="zh-CN" altLang="en-US" dirty="0"/>
          </a:p>
        </p:txBody>
      </p:sp>
    </p:spTree>
    <p:extLst>
      <p:ext uri="{BB962C8B-B14F-4D97-AF65-F5344CB8AC3E}">
        <p14:creationId xmlns:p14="http://schemas.microsoft.com/office/powerpoint/2010/main" val="2455759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2000"/>
              <a:t>. Try now the Speech Translator demo App on : https://github.com/MicrosoftTranslator/SpeechTranslator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 Try now the Document Translator demo, translating (batches of) Word or pdf documents while preserving the formatting : https://www.microsoft.com/en-us/translator/doctranslator.aspx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p>
          <a:p>
            <a:r>
              <a:rPr lang="en-US" sz="2000" b="1"/>
              <a:t>Language detection</a:t>
            </a:r>
          </a:p>
          <a:p>
            <a:r>
              <a:rPr lang="en-US" sz="2000">
                <a:effectLst/>
              </a:rPr>
              <a:t>The Translator Text API automatically detects the language of the text that’s sent before translating it. If your application simply needs to know what language the text is in, you can also call the API to detect the language of any text string. </a:t>
            </a:r>
          </a:p>
          <a:p>
            <a:r>
              <a:rPr lang="en-US" sz="2000" b="1"/>
              <a:t>Translation</a:t>
            </a:r>
          </a:p>
          <a:p>
            <a:r>
              <a:rPr lang="en-US" sz="2000">
                <a:effectLst/>
              </a:rPr>
              <a:t>Add speech translation, for any of the 9 supported languages, and text translation, for any of the 60 supported languages, to your app. Grow your potential user base by localizing your app and its content with clear translations. </a:t>
            </a:r>
          </a:p>
          <a:p>
            <a:r>
              <a:rPr lang="en-US" sz="2000" b="1"/>
              <a:t>Custom translation system</a:t>
            </a:r>
          </a:p>
          <a:p>
            <a:r>
              <a:rPr lang="en-US" sz="2000">
                <a:effectLst/>
              </a:rPr>
              <a:t>Build a custom translation system, using as little as 1,000 parallel sentences or start out simply by providing a dictionary of company specific words. </a:t>
            </a:r>
          </a:p>
          <a:p>
            <a:r>
              <a:rPr lang="en-US" sz="2000" b="1"/>
              <a:t>Collaborative Translation Framework (CTF)</a:t>
            </a:r>
          </a:p>
          <a:p>
            <a:r>
              <a:rPr lang="en-US" sz="2000">
                <a:effectLst/>
              </a:rPr>
              <a:t>Improve translations by creating a specific user group that provides suggestions to improve the translations. Users suggest translations and designated approvers either approve or deny changes. These updated translations can then be used for the company’s specific Hub to further improve its custom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p>
        </p:txBody>
      </p:sp>
    </p:spTree>
    <p:extLst>
      <p:ext uri="{BB962C8B-B14F-4D97-AF65-F5344CB8AC3E}">
        <p14:creationId xmlns:p14="http://schemas.microsoft.com/office/powerpoint/2010/main" val="2368283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954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to strong documentation,</a:t>
            </a:r>
            <a:r>
              <a:rPr lang="en-US" baseline="0"/>
              <a:t> sample code and community resources is critical for developers to be able to understand and become users of Cognitive Services.  Customize these links based on your own resources or use the ones listed here.  </a:t>
            </a:r>
            <a:endParaRPr lang="en-US"/>
          </a:p>
        </p:txBody>
      </p:sp>
    </p:spTree>
    <p:extLst>
      <p:ext uri="{BB962C8B-B14F-4D97-AF65-F5344CB8AC3E}">
        <p14:creationId xmlns:p14="http://schemas.microsoft.com/office/powerpoint/2010/main" val="270949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0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5346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438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497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590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12/14/2018 7:15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2828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12/14/2018 7:15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57C8FD5-1D5C-4F01-AB86-F237B485A354}"/>
              </a:ext>
            </a:extLst>
          </p:cNvPr>
          <p:cNvGrpSpPr/>
          <p:nvPr userDrawn="1"/>
        </p:nvGrpSpPr>
        <p:grpSpPr>
          <a:xfrm>
            <a:off x="7935191" y="479816"/>
            <a:ext cx="3962477" cy="655769"/>
            <a:chOff x="7935191" y="479816"/>
            <a:chExt cx="3962477" cy="655769"/>
          </a:xfrm>
        </p:grpSpPr>
        <p:pic>
          <p:nvPicPr>
            <p:cNvPr id="3" name="Picture 2" descr="A picture containing clipart&#10;&#10;Description automatically generated">
              <a:extLst>
                <a:ext uri="{FF2B5EF4-FFF2-40B4-BE49-F238E27FC236}">
                  <a16:creationId xmlns:a16="http://schemas.microsoft.com/office/drawing/2014/main" id="{7F1AF906-7D17-4082-9AB7-86EB289575B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5" name="Picture 4" descr="A close up of a sign&#10;&#10;Description automatically generated">
              <a:extLst>
                <a:ext uri="{FF2B5EF4-FFF2-40B4-BE49-F238E27FC236}">
                  <a16:creationId xmlns:a16="http://schemas.microsoft.com/office/drawing/2014/main" id="{FDFA97A9-459E-4629-92A3-42932107844C}"/>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0" name="Rectangle 9">
              <a:extLst>
                <a:ext uri="{FF2B5EF4-FFF2-40B4-BE49-F238E27FC236}">
                  <a16:creationId xmlns:a16="http://schemas.microsoft.com/office/drawing/2014/main" id="{67CF36C2-A997-4EB7-9489-030430482A5E}"/>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pic>
        <p:nvPicPr>
          <p:cNvPr id="4" name="Picture 3" descr="A picture containing person&#10;&#10;Description automatically generated">
            <a:extLst>
              <a:ext uri="{FF2B5EF4-FFF2-40B4-BE49-F238E27FC236}">
                <a16:creationId xmlns:a16="http://schemas.microsoft.com/office/drawing/2014/main" id="{DE15158F-0695-4368-A7F6-A46F5CA429B8}"/>
              </a:ext>
            </a:extLst>
          </p:cNvPr>
          <p:cNvPicPr>
            <a:picLocks noChangeAspect="1"/>
          </p:cNvPicPr>
          <p:nvPr userDrawn="1"/>
        </p:nvPicPr>
        <p:blipFill>
          <a:blip r:embed="rId5"/>
          <a:stretch>
            <a:fillRect/>
          </a:stretch>
        </p:blipFill>
        <p:spPr>
          <a:xfrm>
            <a:off x="939338" y="1068622"/>
            <a:ext cx="10224655" cy="5296051"/>
          </a:xfrm>
          <a:prstGeom prst="rect">
            <a:avLst/>
          </a:prstGeom>
        </p:spPr>
      </p:pic>
      <p:grpSp>
        <p:nvGrpSpPr>
          <p:cNvPr id="11" name="Group 10">
            <a:extLst>
              <a:ext uri="{FF2B5EF4-FFF2-40B4-BE49-F238E27FC236}">
                <a16:creationId xmlns:a16="http://schemas.microsoft.com/office/drawing/2014/main" id="{5F47A846-40F1-4FEB-A7B1-8C1BAB322ED4}"/>
              </a:ext>
            </a:extLst>
          </p:cNvPr>
          <p:cNvGrpSpPr/>
          <p:nvPr userDrawn="1"/>
        </p:nvGrpSpPr>
        <p:grpSpPr>
          <a:xfrm>
            <a:off x="584200" y="6510544"/>
            <a:ext cx="10942461" cy="395625"/>
            <a:chOff x="584200" y="6510544"/>
            <a:chExt cx="10942461" cy="395625"/>
          </a:xfrm>
        </p:grpSpPr>
        <p:sp>
          <p:nvSpPr>
            <p:cNvPr id="12" name="TextBox 11">
              <a:extLst>
                <a:ext uri="{FF2B5EF4-FFF2-40B4-BE49-F238E27FC236}">
                  <a16:creationId xmlns:a16="http://schemas.microsoft.com/office/drawing/2014/main" id="{C2EE1D62-A0E3-4173-BA60-E0813D24681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3" name="Rectangle 12">
              <a:extLst>
                <a:ext uri="{FF2B5EF4-FFF2-40B4-BE49-F238E27FC236}">
                  <a16:creationId xmlns:a16="http://schemas.microsoft.com/office/drawing/2014/main" id="{6DCB6D75-77C1-45AB-8A39-037542FF4E6B}"/>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4" name="Rectangle 13">
              <a:extLst>
                <a:ext uri="{FF2B5EF4-FFF2-40B4-BE49-F238E27FC236}">
                  <a16:creationId xmlns:a16="http://schemas.microsoft.com/office/drawing/2014/main" id="{3A1EF628-1667-44AD-A434-2E047686A8E2}"/>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7" name="Group 6">
            <a:extLst>
              <a:ext uri="{FF2B5EF4-FFF2-40B4-BE49-F238E27FC236}">
                <a16:creationId xmlns:a16="http://schemas.microsoft.com/office/drawing/2014/main" id="{9D796AB0-241D-4724-AA1D-4F70A24646EC}"/>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572DF7A0-24CB-49B3-A725-73CDB57CA65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C1C34B14-A238-452C-869A-01DBBF7B5CF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223D9F46-566C-410B-89CD-1864B6E0CA4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6" name="Group 5">
            <a:extLst>
              <a:ext uri="{FF2B5EF4-FFF2-40B4-BE49-F238E27FC236}">
                <a16:creationId xmlns:a16="http://schemas.microsoft.com/office/drawing/2014/main" id="{9B3E59D8-1B15-49DB-8C08-41BB6299693D}"/>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1AEC640B-4714-4989-9FC3-D2A059D79F9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9B25D97D-ADA1-4970-A4AC-FA4FF3641F5C}"/>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065F6938-BD2F-46FB-A744-AE631E398E3B}"/>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7" name="Group 6">
            <a:extLst>
              <a:ext uri="{FF2B5EF4-FFF2-40B4-BE49-F238E27FC236}">
                <a16:creationId xmlns:a16="http://schemas.microsoft.com/office/drawing/2014/main" id="{16F9295D-75C2-4B28-BAD7-6DE9B7CFC944}"/>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9AB8DA83-5858-4BB6-A4ED-4E4D6B36555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46E8A314-E0F9-4F24-A9A5-D7C73BB5E28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5C5A0139-FAB8-4B8F-9485-9B2D7BFB178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5" name="Group 4">
            <a:extLst>
              <a:ext uri="{FF2B5EF4-FFF2-40B4-BE49-F238E27FC236}">
                <a16:creationId xmlns:a16="http://schemas.microsoft.com/office/drawing/2014/main" id="{F27F55E6-A487-4207-B84D-8CAED083CB48}"/>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22EF5E49-A721-4722-9779-08C0D5CA39B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82580909-1283-4C56-B0DE-75E48A5CEC5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7915F7F6-DA25-467D-BB9B-9ED850105C48}"/>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4B880554-4BBA-4768-8E42-AD8790E48A70}"/>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9B8DF8A7-A340-42D0-B6D9-C409D2722370}"/>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F6E102D0-6991-4841-9DCE-AE071A4DA34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9730C4B5-BF41-4016-90BE-A86C0DDBB77E}"/>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0CC55E8-08CE-4420-BA1A-62BE1ED13DA5}"/>
              </a:ext>
            </a:extLst>
          </p:cNvPr>
          <p:cNvGrpSpPr/>
          <p:nvPr userDrawn="1"/>
        </p:nvGrpSpPr>
        <p:grpSpPr>
          <a:xfrm>
            <a:off x="584200" y="6510544"/>
            <a:ext cx="10942461" cy="395625"/>
            <a:chOff x="584200" y="6510544"/>
            <a:chExt cx="10942461" cy="395625"/>
          </a:xfrm>
        </p:grpSpPr>
        <p:sp>
          <p:nvSpPr>
            <p:cNvPr id="5" name="TextBox 4">
              <a:extLst>
                <a:ext uri="{FF2B5EF4-FFF2-40B4-BE49-F238E27FC236}">
                  <a16:creationId xmlns:a16="http://schemas.microsoft.com/office/drawing/2014/main" id="{3A178334-3418-431D-B8C2-B138D959C93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0BABD17-60FC-4CCE-B420-A5ACA66BF9E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7" name="Rectangle 6">
              <a:extLst>
                <a:ext uri="{FF2B5EF4-FFF2-40B4-BE49-F238E27FC236}">
                  <a16:creationId xmlns:a16="http://schemas.microsoft.com/office/drawing/2014/main" id="{C81E1600-7BD5-4A1E-8E38-403EE4DBF5F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E2CF3F3F-6077-4566-B18E-92C794E1EF4B}"/>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30BE30E3-E356-46BD-914A-B40AB532BA4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D266B37B-88DC-4AE3-AA66-D44C32D8A8A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18B92379-B619-465F-B909-53D6A841B4CD}"/>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5" name="Group 4">
            <a:extLst>
              <a:ext uri="{FF2B5EF4-FFF2-40B4-BE49-F238E27FC236}">
                <a16:creationId xmlns:a16="http://schemas.microsoft.com/office/drawing/2014/main" id="{AD91C263-FCF0-486C-878F-378FC22B39C2}"/>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3AAC8178-9568-4FC2-9E30-C6BE84ABC82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21497995-EA81-4B43-B464-48166F8921D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AD91D2AC-B6FC-4DA5-8352-942348F993C4}"/>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82E0A46-B6B4-4948-85A7-A454750AE07B}"/>
              </a:ext>
            </a:extLst>
          </p:cNvPr>
          <p:cNvGrpSpPr/>
          <p:nvPr userDrawn="1"/>
        </p:nvGrpSpPr>
        <p:grpSpPr>
          <a:xfrm>
            <a:off x="7935191" y="479816"/>
            <a:ext cx="3962477" cy="655769"/>
            <a:chOff x="7935191" y="479816"/>
            <a:chExt cx="3962477" cy="655769"/>
          </a:xfrm>
        </p:grpSpPr>
        <p:pic>
          <p:nvPicPr>
            <p:cNvPr id="6" name="Picture 5" descr="A picture containing clipart&#10;&#10;Description automatically generated">
              <a:extLst>
                <a:ext uri="{FF2B5EF4-FFF2-40B4-BE49-F238E27FC236}">
                  <a16:creationId xmlns:a16="http://schemas.microsoft.com/office/drawing/2014/main" id="{A192639B-5949-4F80-9C68-F886724822DD}"/>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8" name="Picture 7" descr="A close up of a sign&#10;&#10;Description automatically generated">
              <a:extLst>
                <a:ext uri="{FF2B5EF4-FFF2-40B4-BE49-F238E27FC236}">
                  <a16:creationId xmlns:a16="http://schemas.microsoft.com/office/drawing/2014/main" id="{7B025952-3D39-4677-B653-355DAF14C5A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9" name="Rectangle 8">
              <a:extLst>
                <a:ext uri="{FF2B5EF4-FFF2-40B4-BE49-F238E27FC236}">
                  <a16:creationId xmlns:a16="http://schemas.microsoft.com/office/drawing/2014/main" id="{90CEDEB6-E1CA-4E77-8F7B-30327276792B}"/>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12" name="Group 11">
            <a:extLst>
              <a:ext uri="{FF2B5EF4-FFF2-40B4-BE49-F238E27FC236}">
                <a16:creationId xmlns:a16="http://schemas.microsoft.com/office/drawing/2014/main" id="{183E9968-AEB1-46BB-AF96-4AB80103B1D6}"/>
              </a:ext>
            </a:extLst>
          </p:cNvPr>
          <p:cNvGrpSpPr/>
          <p:nvPr userDrawn="1"/>
        </p:nvGrpSpPr>
        <p:grpSpPr>
          <a:xfrm>
            <a:off x="584200" y="6510544"/>
            <a:ext cx="10942461" cy="395625"/>
            <a:chOff x="584200" y="6510544"/>
            <a:chExt cx="10942461" cy="395625"/>
          </a:xfrm>
        </p:grpSpPr>
        <p:sp>
          <p:nvSpPr>
            <p:cNvPr id="13" name="TextBox 12">
              <a:extLst>
                <a:ext uri="{FF2B5EF4-FFF2-40B4-BE49-F238E27FC236}">
                  <a16:creationId xmlns:a16="http://schemas.microsoft.com/office/drawing/2014/main" id="{9C0AF068-4C13-4036-9F15-0D11D96AC09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4" name="Rectangle 13">
              <a:extLst>
                <a:ext uri="{FF2B5EF4-FFF2-40B4-BE49-F238E27FC236}">
                  <a16:creationId xmlns:a16="http://schemas.microsoft.com/office/drawing/2014/main" id="{59B841CB-5C70-4418-AA5C-F067017F02DB}"/>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5" name="Rectangle 14">
              <a:extLst>
                <a:ext uri="{FF2B5EF4-FFF2-40B4-BE49-F238E27FC236}">
                  <a16:creationId xmlns:a16="http://schemas.microsoft.com/office/drawing/2014/main" id="{66554C7B-E21A-4D45-927C-2EFC359A8508}"/>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pic>
        <p:nvPicPr>
          <p:cNvPr id="16" name="Picture 15" descr="A picture containing person&#10;&#10;Description automatically generated">
            <a:extLst>
              <a:ext uri="{FF2B5EF4-FFF2-40B4-BE49-F238E27FC236}">
                <a16:creationId xmlns:a16="http://schemas.microsoft.com/office/drawing/2014/main" id="{A7D15103-EC08-416B-BEBC-242BE37214E0}"/>
              </a:ext>
            </a:extLst>
          </p:cNvPr>
          <p:cNvPicPr>
            <a:picLocks noChangeAspect="1"/>
          </p:cNvPicPr>
          <p:nvPr userDrawn="1"/>
        </p:nvPicPr>
        <p:blipFill>
          <a:blip r:embed="rId5"/>
          <a:stretch>
            <a:fillRect/>
          </a:stretch>
        </p:blipFill>
        <p:spPr>
          <a:xfrm>
            <a:off x="939338" y="1068622"/>
            <a:ext cx="10224655" cy="5296051"/>
          </a:xfrm>
          <a:prstGeom prst="rect">
            <a:avLst/>
          </a:prstGeom>
        </p:spPr>
      </p:pic>
    </p:spTree>
    <p:extLst>
      <p:ext uri="{BB962C8B-B14F-4D97-AF65-F5344CB8AC3E}">
        <p14:creationId xmlns:p14="http://schemas.microsoft.com/office/powerpoint/2010/main" val="3127578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9" name="Group 8">
            <a:extLst>
              <a:ext uri="{FF2B5EF4-FFF2-40B4-BE49-F238E27FC236}">
                <a16:creationId xmlns:a16="http://schemas.microsoft.com/office/drawing/2014/main" id="{BAC18897-D3F6-4D4B-B9C1-5D2B4D5C3EC5}"/>
              </a:ext>
            </a:extLst>
          </p:cNvPr>
          <p:cNvGrpSpPr/>
          <p:nvPr userDrawn="1"/>
        </p:nvGrpSpPr>
        <p:grpSpPr>
          <a:xfrm>
            <a:off x="7935191" y="479816"/>
            <a:ext cx="3962477" cy="655769"/>
            <a:chOff x="7935191" y="479816"/>
            <a:chExt cx="3962477" cy="655769"/>
          </a:xfrm>
        </p:grpSpPr>
        <p:pic>
          <p:nvPicPr>
            <p:cNvPr id="10" name="Picture 9" descr="A picture containing clipart&#10;&#10;Description automatically generated">
              <a:extLst>
                <a:ext uri="{FF2B5EF4-FFF2-40B4-BE49-F238E27FC236}">
                  <a16:creationId xmlns:a16="http://schemas.microsoft.com/office/drawing/2014/main" id="{42E3D751-9437-4334-94C4-ECF57C0BC433}"/>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1" name="Picture 10" descr="A close up of a sign&#10;&#10;Description automatically generated">
              <a:extLst>
                <a:ext uri="{FF2B5EF4-FFF2-40B4-BE49-F238E27FC236}">
                  <a16:creationId xmlns:a16="http://schemas.microsoft.com/office/drawing/2014/main" id="{26F0FFCF-D407-430D-9355-EEEA2CAD841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2" name="Rectangle 11">
              <a:extLst>
                <a:ext uri="{FF2B5EF4-FFF2-40B4-BE49-F238E27FC236}">
                  <a16:creationId xmlns:a16="http://schemas.microsoft.com/office/drawing/2014/main" id="{90148789-2A4B-4CD3-84FB-E5B6D89B5925}"/>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3" name="Group 2">
            <a:extLst>
              <a:ext uri="{FF2B5EF4-FFF2-40B4-BE49-F238E27FC236}">
                <a16:creationId xmlns:a16="http://schemas.microsoft.com/office/drawing/2014/main" id="{4AC3B564-A5B5-42C3-926F-35FEF1D78421}"/>
              </a:ext>
            </a:extLst>
          </p:cNvPr>
          <p:cNvGrpSpPr/>
          <p:nvPr userDrawn="1"/>
        </p:nvGrpSpPr>
        <p:grpSpPr>
          <a:xfrm>
            <a:off x="584200" y="6510544"/>
            <a:ext cx="10942461" cy="395625"/>
            <a:chOff x="584200" y="6510544"/>
            <a:chExt cx="10942461" cy="395625"/>
          </a:xfrm>
        </p:grpSpPr>
        <p:sp>
          <p:nvSpPr>
            <p:cNvPr id="13" name="TextBox 12">
              <a:extLst>
                <a:ext uri="{FF2B5EF4-FFF2-40B4-BE49-F238E27FC236}">
                  <a16:creationId xmlns:a16="http://schemas.microsoft.com/office/drawing/2014/main" id="{DA165DDE-0E34-4D31-9C6F-4BA03EF9BF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4" name="Rectangle 13">
              <a:extLst>
                <a:ext uri="{FF2B5EF4-FFF2-40B4-BE49-F238E27FC236}">
                  <a16:creationId xmlns:a16="http://schemas.microsoft.com/office/drawing/2014/main" id="{81A4DCA5-29F8-41BD-B942-241362E2305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5" name="Rectangle 14">
              <a:extLst>
                <a:ext uri="{FF2B5EF4-FFF2-40B4-BE49-F238E27FC236}">
                  <a16:creationId xmlns:a16="http://schemas.microsoft.com/office/drawing/2014/main" id="{1A58F407-9CB0-431C-A813-6F1900AB20D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10" name="Group 9">
            <a:extLst>
              <a:ext uri="{FF2B5EF4-FFF2-40B4-BE49-F238E27FC236}">
                <a16:creationId xmlns:a16="http://schemas.microsoft.com/office/drawing/2014/main" id="{513AD94A-A228-46F8-845C-EF5D3EC75CC0}"/>
              </a:ext>
            </a:extLst>
          </p:cNvPr>
          <p:cNvGrpSpPr/>
          <p:nvPr userDrawn="1"/>
        </p:nvGrpSpPr>
        <p:grpSpPr>
          <a:xfrm>
            <a:off x="7935191" y="479816"/>
            <a:ext cx="3962477" cy="655769"/>
            <a:chOff x="7935191" y="479816"/>
            <a:chExt cx="3962477" cy="655769"/>
          </a:xfrm>
        </p:grpSpPr>
        <p:pic>
          <p:nvPicPr>
            <p:cNvPr id="11" name="Picture 10" descr="A picture containing clipart&#10;&#10;Description automatically generated">
              <a:extLst>
                <a:ext uri="{FF2B5EF4-FFF2-40B4-BE49-F238E27FC236}">
                  <a16:creationId xmlns:a16="http://schemas.microsoft.com/office/drawing/2014/main" id="{356C35CD-D0EF-4833-8FAC-D9BF39A5F15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2" name="Picture 11" descr="A close up of a sign&#10;&#10;Description automatically generated">
              <a:extLst>
                <a:ext uri="{FF2B5EF4-FFF2-40B4-BE49-F238E27FC236}">
                  <a16:creationId xmlns:a16="http://schemas.microsoft.com/office/drawing/2014/main" id="{AE07D78C-6E7B-4AA3-A170-1A2DB0B23C91}"/>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3" name="Rectangle 12">
              <a:extLst>
                <a:ext uri="{FF2B5EF4-FFF2-40B4-BE49-F238E27FC236}">
                  <a16:creationId xmlns:a16="http://schemas.microsoft.com/office/drawing/2014/main" id="{D0134B45-20D2-4B0C-AE53-C1F19E1FFA80}"/>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16" name="Group 15">
            <a:extLst>
              <a:ext uri="{FF2B5EF4-FFF2-40B4-BE49-F238E27FC236}">
                <a16:creationId xmlns:a16="http://schemas.microsoft.com/office/drawing/2014/main" id="{5B6F013D-C13D-4659-B6CD-09046208B243}"/>
              </a:ext>
            </a:extLst>
          </p:cNvPr>
          <p:cNvGrpSpPr/>
          <p:nvPr userDrawn="1"/>
        </p:nvGrpSpPr>
        <p:grpSpPr>
          <a:xfrm>
            <a:off x="584200" y="6510544"/>
            <a:ext cx="10942461" cy="395625"/>
            <a:chOff x="584200" y="6510544"/>
            <a:chExt cx="10942461" cy="395625"/>
          </a:xfrm>
        </p:grpSpPr>
        <p:sp>
          <p:nvSpPr>
            <p:cNvPr id="17" name="TextBox 16">
              <a:extLst>
                <a:ext uri="{FF2B5EF4-FFF2-40B4-BE49-F238E27FC236}">
                  <a16:creationId xmlns:a16="http://schemas.microsoft.com/office/drawing/2014/main" id="{AC48FA8F-6AF8-41E8-AB09-DF3674E60ED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8" name="Rectangle 17">
              <a:extLst>
                <a:ext uri="{FF2B5EF4-FFF2-40B4-BE49-F238E27FC236}">
                  <a16:creationId xmlns:a16="http://schemas.microsoft.com/office/drawing/2014/main" id="{B5999783-BCC8-49A8-836D-29141164B6C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9" name="Rectangle 18">
              <a:extLst>
                <a:ext uri="{FF2B5EF4-FFF2-40B4-BE49-F238E27FC236}">
                  <a16:creationId xmlns:a16="http://schemas.microsoft.com/office/drawing/2014/main" id="{B55D8887-0510-4965-A1F6-4BAC74EA8B7C}"/>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93586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BEE226A9-26E8-4AB9-A18F-B7112B5FC668}"/>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E210FD3D-CD0F-4140-9415-9CFD346EC12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2A8D5AE8-02BD-436C-AE07-BDB9BAA2EF5A}"/>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2C771258-1069-4222-A93F-82C9464F6CF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6741109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E91C379A-4F26-42B8-B22C-4F9DDA3D6445}"/>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8029BAB9-29E7-47C9-99EB-CB81FCD547D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6978429F-7BD2-4EB0-A399-CE918F8D2C6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A712F363-D6E6-4C59-B893-14DD9E770A3B}"/>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796087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1D979822-761A-4302-BF4B-09852B29B0A8}"/>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EEB57B33-AE4E-48B9-822F-82ECFE59B42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C8ECBBFA-FFEF-4B01-9A6C-F48C01E0A3E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1D453E4A-8E7B-4388-BA6D-6B9566152FC2}"/>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5082465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4A96B16C-3A3D-42B8-9E7A-4DE23A6565DC}"/>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2E31F10F-758F-4076-A699-52CC451A9AD6}"/>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ED59E155-2113-4C09-8EB2-B40D1B2059B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C331C568-6B85-46FB-8AB4-D625617AC72F}"/>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4574282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923C9D91-A1BA-44AB-897E-3BB6646D4638}"/>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EB3AF712-1B7A-4028-B2EC-EE78DDDAFA8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8387A019-EC80-45A5-934B-6373DED363A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EBC0A9AE-99AB-4594-80CB-BD61F5E653A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3284319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grpSp>
        <p:nvGrpSpPr>
          <p:cNvPr id="6" name="Group 5">
            <a:extLst>
              <a:ext uri="{FF2B5EF4-FFF2-40B4-BE49-F238E27FC236}">
                <a16:creationId xmlns:a16="http://schemas.microsoft.com/office/drawing/2014/main" id="{8BAA33E8-9CF6-46F3-80AB-DD4129ED87F5}"/>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B9BE0F22-8ACF-4265-8E20-FE48986A1DC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0085890E-D9AB-451B-8D26-95C8EC1E9ED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D227D44E-BE56-4949-86F8-4BD08CE8D04B}"/>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5985428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grpSp>
        <p:nvGrpSpPr>
          <p:cNvPr id="5" name="Group 4">
            <a:extLst>
              <a:ext uri="{FF2B5EF4-FFF2-40B4-BE49-F238E27FC236}">
                <a16:creationId xmlns:a16="http://schemas.microsoft.com/office/drawing/2014/main" id="{FE9A4F56-8A88-40A7-8B41-4ED74712D535}"/>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5746CE93-2986-465F-B717-F4984E63569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655C56A7-EA13-4DA2-8B5C-EC74C75FFC8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8D9AD0FE-4682-4B91-9ECE-BD4D1BCAEE9D}"/>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0874880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7" name="Group 6">
            <a:extLst>
              <a:ext uri="{FF2B5EF4-FFF2-40B4-BE49-F238E27FC236}">
                <a16:creationId xmlns:a16="http://schemas.microsoft.com/office/drawing/2014/main" id="{1068144E-658A-487E-8860-685D3CEA0697}"/>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91D6A04D-521B-437C-9BC8-F062BDC1852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02CB6184-582B-48CD-B63C-45591AA9A77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2" name="Rectangle 11">
              <a:extLst>
                <a:ext uri="{FF2B5EF4-FFF2-40B4-BE49-F238E27FC236}">
                  <a16:creationId xmlns:a16="http://schemas.microsoft.com/office/drawing/2014/main" id="{AF6931D7-2DAE-4B13-AEFF-F37B5C73B296}"/>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383808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6" name="Group 5">
            <a:extLst>
              <a:ext uri="{FF2B5EF4-FFF2-40B4-BE49-F238E27FC236}">
                <a16:creationId xmlns:a16="http://schemas.microsoft.com/office/drawing/2014/main" id="{E0FAD6A3-CA25-4622-BB85-1DCBC3E5E204}"/>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2FFFC975-47FC-4F13-8433-397A383D985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E5E31662-E475-4FD0-BA8E-F291EFCD597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B033E365-4DC5-49FC-8B0A-769285D42E10}"/>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5246752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4381F392-FABB-4619-A4DD-AE7B4B0EC32A}"/>
              </a:ext>
            </a:extLst>
          </p:cNvPr>
          <p:cNvGrpSpPr/>
          <p:nvPr userDrawn="1"/>
        </p:nvGrpSpPr>
        <p:grpSpPr>
          <a:xfrm>
            <a:off x="584200" y="6510544"/>
            <a:ext cx="10942461" cy="395625"/>
            <a:chOff x="584200" y="6510544"/>
            <a:chExt cx="10942461" cy="395625"/>
          </a:xfrm>
        </p:grpSpPr>
        <p:sp>
          <p:nvSpPr>
            <p:cNvPr id="10" name="TextBox 9">
              <a:extLst>
                <a:ext uri="{FF2B5EF4-FFF2-40B4-BE49-F238E27FC236}">
                  <a16:creationId xmlns:a16="http://schemas.microsoft.com/office/drawing/2014/main" id="{6BC40BBE-EB3D-4D51-8AC1-9B45761AC59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7399D378-F650-4BE1-AED0-03DEFD6707B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2" name="Rectangle 11">
              <a:extLst>
                <a:ext uri="{FF2B5EF4-FFF2-40B4-BE49-F238E27FC236}">
                  <a16:creationId xmlns:a16="http://schemas.microsoft.com/office/drawing/2014/main" id="{6F32818B-7FE7-44C8-B727-2082AB20A03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6" name="Group 5">
            <a:extLst>
              <a:ext uri="{FF2B5EF4-FFF2-40B4-BE49-F238E27FC236}">
                <a16:creationId xmlns:a16="http://schemas.microsoft.com/office/drawing/2014/main" id="{01A2E532-E92A-4D34-8D70-C34D853636E9}"/>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1EC285FE-2A49-49BF-8D04-51BC84D8445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35F0CC3E-3A15-4083-BD1F-B1D0A60CCE8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86738A85-9DF3-4942-852C-68214D48879C}"/>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59999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5" name="Group 4">
            <a:extLst>
              <a:ext uri="{FF2B5EF4-FFF2-40B4-BE49-F238E27FC236}">
                <a16:creationId xmlns:a16="http://schemas.microsoft.com/office/drawing/2014/main" id="{08FAE8C6-F4B1-4877-805C-C5F49FB7DB97}"/>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F19B7949-67D5-4A9C-9F8D-5B03BB61EC38}"/>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4018A715-5D61-4654-80F2-87423C1C766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A2978607-7DE9-4365-8954-64866DB50A5F}"/>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73816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71F954C7-2477-42A8-A72F-E7F1A0B56DBD}"/>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D7BD3CDE-D901-41C6-9209-3BF9E78CF988}"/>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99624059-8FEF-4234-A859-12DF96658C3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7933B731-485A-401B-9138-E4759CEC8CE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08772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5E1491-039F-4A29-997B-95C1364EEE7E}"/>
              </a:ext>
            </a:extLst>
          </p:cNvPr>
          <p:cNvGrpSpPr/>
          <p:nvPr userDrawn="1"/>
        </p:nvGrpSpPr>
        <p:grpSpPr>
          <a:xfrm>
            <a:off x="584200" y="6510544"/>
            <a:ext cx="10942461" cy="395625"/>
            <a:chOff x="584200" y="6510544"/>
            <a:chExt cx="10942461" cy="395625"/>
          </a:xfrm>
        </p:grpSpPr>
        <p:sp>
          <p:nvSpPr>
            <p:cNvPr id="5" name="TextBox 4">
              <a:extLst>
                <a:ext uri="{FF2B5EF4-FFF2-40B4-BE49-F238E27FC236}">
                  <a16:creationId xmlns:a16="http://schemas.microsoft.com/office/drawing/2014/main" id="{92B1E915-7C5E-47A3-B17B-7139E454FD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B6659D17-0CFA-4CDF-BA9A-87B7E0E3BBAC}"/>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7" name="Rectangle 6">
              <a:extLst>
                <a:ext uri="{FF2B5EF4-FFF2-40B4-BE49-F238E27FC236}">
                  <a16:creationId xmlns:a16="http://schemas.microsoft.com/office/drawing/2014/main" id="{E7E6059A-9E37-4FDE-B385-BA59B7849903}"/>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1999545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E42A0F54-EEDF-4E6D-A96C-D0B17A484F53}"/>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850DE225-171A-41B2-9527-0C42A79D08B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A7D3F623-FCC9-46D2-BC39-9365583E01B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299112FA-3C5E-417E-B6B4-A509EA7DF548}"/>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82538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5" name="Group 4">
            <a:extLst>
              <a:ext uri="{FF2B5EF4-FFF2-40B4-BE49-F238E27FC236}">
                <a16:creationId xmlns:a16="http://schemas.microsoft.com/office/drawing/2014/main" id="{D06EED30-F967-47F0-AC02-EB7FD104376E}"/>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C414615E-4305-4101-B8E5-825BD6393798}"/>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C592CDB6-7525-4474-A291-4C7648A88BC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21615B36-4A50-4AB5-94E7-299B04E76C11}"/>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149400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01662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752104"/>
          </a:xfrm>
        </p:spPr>
        <p:txBody>
          <a:bodyPr/>
          <a:lstStyle>
            <a:lvl1pPr>
              <a:defRPr sz="48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2018176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61379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6078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6122309B-B42D-4D74-9486-7350909B2382}"/>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7E78FAEE-568B-45F9-B661-B610DA2712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7C10B7C-A6DF-472F-B2E7-F8559F93C2B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166DA5DF-9BFB-4327-ACDD-AA572BA7606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8813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10502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82432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3470581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275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B072C9D3-619B-4A31-877A-A1E55B9D89CC}"/>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25EE2031-4A61-4071-8A6F-C14BB1B0E14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8352B0B3-5F6D-4CAA-B7FA-EEA670808C5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94699052-1192-4F0A-BF5A-A62D948636FE}"/>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E0E44429-5680-4FD4-A01D-DAB2108F769B}"/>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E49FC333-7814-4E05-8BE8-28E46E2A3E6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23F99032-DEA6-420A-A18B-BD7BBE196E8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29A9DFC3-E2ED-4248-A43B-F4A19CFED03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78EE73D8-D852-4970-8EC2-F34E9D47B0F2}"/>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E82BBFBE-559C-4C44-843D-EB5C2A16331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B452EE76-5FEF-4253-B647-480231EDC2D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AC784809-21B0-431F-A8AD-219A8C26E1A9}"/>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grpSp>
        <p:nvGrpSpPr>
          <p:cNvPr id="6" name="Group 5">
            <a:extLst>
              <a:ext uri="{FF2B5EF4-FFF2-40B4-BE49-F238E27FC236}">
                <a16:creationId xmlns:a16="http://schemas.microsoft.com/office/drawing/2014/main" id="{A3AC428D-1219-4A32-9E52-7B33F3FCBAC7}"/>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AC931F1E-5FA9-4D53-AAC8-C5FA3F48A61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DCB330AC-8EDD-489D-9E19-3457A842351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2E94AF87-144E-4052-A790-62FEDFB0A97D}"/>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grpSp>
        <p:nvGrpSpPr>
          <p:cNvPr id="5" name="Group 4">
            <a:extLst>
              <a:ext uri="{FF2B5EF4-FFF2-40B4-BE49-F238E27FC236}">
                <a16:creationId xmlns:a16="http://schemas.microsoft.com/office/drawing/2014/main" id="{F88D0C5E-198C-45B5-A44F-50CB930CC68E}"/>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3CB24CAF-5D2E-4A48-901C-9A4CFE13A8F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E4D80327-9A0B-4426-9D3C-C946B94B19B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B72C26EB-0818-4A33-9065-E0C53604125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092775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9" r:id="rId19"/>
    <p:sldLayoutId id="2147484750" r:id="rId20"/>
    <p:sldLayoutId id="2147484751" r:id="rId21"/>
    <p:sldLayoutId id="2147484752" r:id="rId22"/>
    <p:sldLayoutId id="2147484753" r:id="rId23"/>
    <p:sldLayoutId id="2147484754" r:id="rId24"/>
    <p:sldLayoutId id="2147484755" r:id="rId25"/>
    <p:sldLayoutId id="214748475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39.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9.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39.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39.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9.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4.xml"/><Relationship Id="rId1" Type="http://schemas.openxmlformats.org/officeDocument/2006/relationships/slideLayout" Target="../slideLayouts/slideLayout4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39.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39.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39.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9.xml"/><Relationship Id="rId1" Type="http://schemas.openxmlformats.org/officeDocument/2006/relationships/slideLayout" Target="../slideLayouts/slideLayout40.xml"/><Relationship Id="rId6" Type="http://schemas.openxmlformats.org/officeDocument/2006/relationships/hyperlink" Target="http://microsoft.com/Cognitive" TargetMode="External"/><Relationship Id="rId5" Type="http://schemas.openxmlformats.org/officeDocument/2006/relationships/hyperlink" Target="http://azure.com/cognitive" TargetMode="External"/><Relationship Id="rId4" Type="http://schemas.openxmlformats.org/officeDocument/2006/relationships/hyperlink" Target="https://www.microsoft.com/en-us/server-cloud/cortana-analytics-suite/overview.aspx"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8" Type="http://schemas.openxmlformats.org/officeDocument/2006/relationships/hyperlink" Target="https://how-old.net/" TargetMode="External"/><Relationship Id="rId3" Type="http://schemas.openxmlformats.org/officeDocument/2006/relationships/hyperlink" Target="https://aka.ms/aicog" TargetMode="External"/><Relationship Id="rId7" Type="http://schemas.openxmlformats.org/officeDocument/2006/relationships/hyperlink" Target="https://aka.ms/face-py" TargetMode="External"/><Relationship Id="rId2" Type="http://schemas.openxmlformats.org/officeDocument/2006/relationships/notesSlide" Target="../notesSlides/notesSlide41.xml"/><Relationship Id="rId1" Type="http://schemas.openxmlformats.org/officeDocument/2006/relationships/slideLayout" Target="../slideLayouts/slideLayout43.xml"/><Relationship Id="rId6" Type="http://schemas.openxmlformats.org/officeDocument/2006/relationships/hyperlink" Target="https://aka.ms/face-jv" TargetMode="External"/><Relationship Id="rId11" Type="http://schemas.openxmlformats.org/officeDocument/2006/relationships/hyperlink" Target="https://aka.ms/tryvision" TargetMode="External"/><Relationship Id="rId5" Type="http://schemas.openxmlformats.org/officeDocument/2006/relationships/hyperlink" Target="https://aka.ms/face-cs" TargetMode="External"/><Relationship Id="rId10" Type="http://schemas.openxmlformats.org/officeDocument/2006/relationships/hyperlink" Target="https://www.what-dog.net/" TargetMode="External"/><Relationship Id="rId4" Type="http://schemas.openxmlformats.org/officeDocument/2006/relationships/hyperlink" Target="https://aka.ms/cogsamples" TargetMode="External"/><Relationship Id="rId9" Type="http://schemas.openxmlformats.org/officeDocument/2006/relationships/hyperlink" Target="https://www.celebslike.me/"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jpe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3.jp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slideLayout" Target="../slideLayouts/slideLayout37.xml"/><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3.emf"/><Relationship Id="rId11" Type="http://schemas.openxmlformats.org/officeDocument/2006/relationships/image" Target="../media/image38.png"/><Relationship Id="rId5" Type="http://schemas.openxmlformats.org/officeDocument/2006/relationships/oleObject" Target="../embeddings/oleObject1.bin"/><Relationship Id="rId10" Type="http://schemas.openxmlformats.org/officeDocument/2006/relationships/image" Target="../media/image37.png"/><Relationship Id="rId4" Type="http://schemas.openxmlformats.org/officeDocument/2006/relationships/notesSlide" Target="../notesSlides/notesSlide8.xml"/><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5565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dirty="0">
                <a:gradFill>
                  <a:gsLst>
                    <a:gs pos="1250">
                      <a:srgbClr val="353535"/>
                    </a:gs>
                    <a:gs pos="100000">
                      <a:srgbClr val="353535"/>
                    </a:gs>
                  </a:gsLst>
                  <a:lin ang="5400000" scaled="0"/>
                </a:gradFill>
                <a:latin typeface="Segoe UI Light"/>
              </a:rPr>
              <a:t>Vision</a:t>
            </a:r>
          </a:p>
        </p:txBody>
      </p:sp>
      <p:sp>
        <p:nvSpPr>
          <p:cNvPr id="57" name="TextBox 56"/>
          <p:cNvSpPr txBox="1"/>
          <p:nvPr/>
        </p:nvSpPr>
        <p:spPr>
          <a:xfrm>
            <a:off x="2905815" y="5168656"/>
            <a:ext cx="2176454" cy="501041"/>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Content Moderator</a:t>
            </a:r>
          </a:p>
        </p:txBody>
      </p:sp>
      <p:sp>
        <p:nvSpPr>
          <p:cNvPr id="58" name="TextBox 57"/>
          <p:cNvSpPr txBox="1"/>
          <p:nvPr/>
        </p:nvSpPr>
        <p:spPr>
          <a:xfrm>
            <a:off x="5730864" y="5168610"/>
            <a:ext cx="260984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 Vision Service</a:t>
            </a:r>
          </a:p>
        </p:txBody>
      </p:sp>
      <p:sp>
        <p:nvSpPr>
          <p:cNvPr id="59" name="TextBox 58"/>
          <p:cNvSpPr txBox="1"/>
          <p:nvPr/>
        </p:nvSpPr>
        <p:spPr>
          <a:xfrm>
            <a:off x="8883728" y="5168610"/>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744" y="5551712"/>
            <a:ext cx="2318424" cy="479807"/>
          </a:xfrm>
          <a:prstGeom prst="rect">
            <a:avLst/>
          </a:prstGeom>
        </p:spPr>
        <p:txBody>
          <a:bodyPr wrap="square">
            <a:spAutoFit/>
          </a:bodyPr>
          <a:lstStyle/>
          <a:p>
            <a:pPr algn="ctr" defTabSz="914139">
              <a:lnSpc>
                <a:spcPct val="90000"/>
              </a:lnSpc>
              <a:spcAft>
                <a:spcPts val="575"/>
              </a:spcAft>
              <a:defRPr/>
            </a:pP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194" y="5551713"/>
            <a:ext cx="2829845" cy="673551"/>
          </a:xfrm>
          <a:prstGeom prst="rect">
            <a:avLst/>
          </a:prstGeom>
        </p:spPr>
        <p:txBody>
          <a:bodyPr wrap="square">
            <a:spAutoFit/>
          </a:bodyPr>
          <a:lstStyle/>
          <a:p>
            <a:pPr algn="ctr" defTabSz="914139">
              <a:lnSpc>
                <a:spcPct val="90000"/>
              </a:lnSpc>
              <a:spcAft>
                <a:spcPts val="575"/>
              </a:spcAft>
              <a:defRPr/>
            </a:pP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Customizable web service </a:t>
            </a:r>
            <a:b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that learns to recognize </a:t>
            </a:r>
            <a:b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488" y="5551713"/>
            <a:ext cx="2891865" cy="673551"/>
          </a:xfrm>
          <a:prstGeom prst="rect">
            <a:avLst/>
          </a:prstGeom>
        </p:spPr>
        <p:txBody>
          <a:bodyPr wrap="square">
            <a:spAutoFit/>
          </a:bodyPr>
          <a:lstStyle/>
          <a:p>
            <a:pPr algn="ctr" defTabSz="914139">
              <a:lnSpc>
                <a:spcPct val="90000"/>
              </a:lnSpc>
              <a:spcAft>
                <a:spcPts val="575"/>
              </a:spcAft>
              <a:defRPr/>
            </a:pP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Machine-assisted moderation </a:t>
            </a:r>
            <a:b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of text and images, augmented with human review tools</a:t>
            </a:r>
          </a:p>
        </p:txBody>
      </p:sp>
      <p:sp>
        <p:nvSpPr>
          <p:cNvPr id="127" name="TextBox 126"/>
          <p:cNvSpPr txBox="1"/>
          <p:nvPr/>
        </p:nvSpPr>
        <p:spPr>
          <a:xfrm>
            <a:off x="1447696" y="2944925"/>
            <a:ext cx="2399055" cy="501134"/>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Computer Vision API</a:t>
            </a:r>
          </a:p>
        </p:txBody>
      </p:sp>
      <p:sp>
        <p:nvSpPr>
          <p:cNvPr id="20" name="Rectangle 19"/>
          <p:cNvSpPr/>
          <p:nvPr/>
        </p:nvSpPr>
        <p:spPr>
          <a:xfrm>
            <a:off x="1507411" y="3312239"/>
            <a:ext cx="2279623" cy="479807"/>
          </a:xfrm>
          <a:prstGeom prst="rect">
            <a:avLst/>
          </a:prstGeom>
        </p:spPr>
        <p:txBody>
          <a:bodyPr wrap="square">
            <a:spAutoFit/>
          </a:bodyPr>
          <a:lstStyle/>
          <a:p>
            <a:pPr algn="ctr" defTabSz="914139">
              <a:lnSpc>
                <a:spcPct val="90000"/>
              </a:lnSpc>
              <a:spcAft>
                <a:spcPts val="575"/>
              </a:spcAft>
              <a:defRPr/>
            </a:pP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Distill actionable information from images </a:t>
            </a:r>
          </a:p>
        </p:txBody>
      </p:sp>
      <p:sp>
        <p:nvSpPr>
          <p:cNvPr id="135" name="TextBox 134"/>
          <p:cNvSpPr txBox="1"/>
          <p:nvPr/>
        </p:nvSpPr>
        <p:spPr>
          <a:xfrm>
            <a:off x="4464032" y="2944924"/>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Face API</a:t>
            </a:r>
          </a:p>
        </p:txBody>
      </p:sp>
      <p:sp>
        <p:nvSpPr>
          <p:cNvPr id="136" name="Rectangle 135"/>
          <p:cNvSpPr/>
          <p:nvPr/>
        </p:nvSpPr>
        <p:spPr>
          <a:xfrm>
            <a:off x="4170751" y="3312239"/>
            <a:ext cx="2763014" cy="470442"/>
          </a:xfrm>
          <a:prstGeom prst="rect">
            <a:avLst/>
          </a:prstGeom>
        </p:spPr>
        <p:txBody>
          <a:bodyPr wrap="square">
            <a:spAutoFit/>
          </a:bodyPr>
          <a:lstStyle/>
          <a:p>
            <a:pPr algn="ctr" defTabSz="914139">
              <a:lnSpc>
                <a:spcPct val="90000"/>
              </a:lnSpc>
              <a:spcAft>
                <a:spcPts val="575"/>
              </a:spcAft>
              <a:defRPr/>
            </a:pP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Detect, identify, analyze, organize, and tag faces in photos</a:t>
            </a:r>
          </a:p>
        </p:txBody>
      </p:sp>
      <p:sp>
        <p:nvSpPr>
          <p:cNvPr id="138" name="TextBox 137"/>
          <p:cNvSpPr txBox="1"/>
          <p:nvPr/>
        </p:nvSpPr>
        <p:spPr>
          <a:xfrm>
            <a:off x="7361630" y="2944924"/>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Emotion API</a:t>
            </a:r>
          </a:p>
        </p:txBody>
      </p:sp>
      <p:sp>
        <p:nvSpPr>
          <p:cNvPr id="139" name="Rectangle 138"/>
          <p:cNvSpPr/>
          <p:nvPr/>
        </p:nvSpPr>
        <p:spPr>
          <a:xfrm>
            <a:off x="7273080" y="3312239"/>
            <a:ext cx="2353552" cy="479807"/>
          </a:xfrm>
          <a:prstGeom prst="rect">
            <a:avLst/>
          </a:prstGeom>
        </p:spPr>
        <p:txBody>
          <a:bodyPr wrap="square">
            <a:spAutoFit/>
          </a:bodyPr>
          <a:lstStyle/>
          <a:p>
            <a:pPr algn="ctr" defTabSz="914139">
              <a:lnSpc>
                <a:spcPct val="90000"/>
              </a:lnSpc>
              <a:spcAft>
                <a:spcPts val="575"/>
              </a:spcAft>
              <a:defRPr/>
            </a:pP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1750" y="2105459"/>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401" y="2022970"/>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526" y="2029277"/>
            <a:ext cx="620649" cy="621405"/>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516" y="4351143"/>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274" y="4451742"/>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069" y="4383510"/>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EDEDDB05-9AF3-452C-B604-56CE8E2508C4}"/>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Speech</a:t>
            </a:r>
          </a:p>
        </p:txBody>
      </p:sp>
      <p:sp>
        <p:nvSpPr>
          <p:cNvPr id="24" name="TextBox 23"/>
          <p:cNvSpPr txBox="1"/>
          <p:nvPr/>
        </p:nvSpPr>
        <p:spPr>
          <a:xfrm>
            <a:off x="1014313" y="3932493"/>
            <a:ext cx="281177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Speech API</a:t>
            </a:r>
          </a:p>
        </p:txBody>
      </p:sp>
      <p:sp>
        <p:nvSpPr>
          <p:cNvPr id="25" name="Rectangle 24"/>
          <p:cNvSpPr/>
          <p:nvPr/>
        </p:nvSpPr>
        <p:spPr>
          <a:xfrm>
            <a:off x="992918" y="4340631"/>
            <a:ext cx="2854559"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Convert speech to text and back again, and understand its intent</a:t>
            </a:r>
          </a:p>
        </p:txBody>
      </p:sp>
      <p:sp>
        <p:nvSpPr>
          <p:cNvPr id="27" name="TextBox 26"/>
          <p:cNvSpPr txBox="1"/>
          <p:nvPr/>
        </p:nvSpPr>
        <p:spPr>
          <a:xfrm>
            <a:off x="4549529" y="3932493"/>
            <a:ext cx="309294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 Recognition API</a:t>
            </a:r>
          </a:p>
        </p:txBody>
      </p:sp>
      <p:sp>
        <p:nvSpPr>
          <p:cNvPr id="28" name="Rectangle 27"/>
          <p:cNvSpPr/>
          <p:nvPr/>
        </p:nvSpPr>
        <p:spPr>
          <a:xfrm>
            <a:off x="4817925" y="4340631"/>
            <a:ext cx="2556155"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the ability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know who's talking</a:t>
            </a:r>
          </a:p>
        </p:txBody>
      </p:sp>
      <p:sp>
        <p:nvSpPr>
          <p:cNvPr id="30" name="TextBox 29"/>
          <p:cNvSpPr txBox="1"/>
          <p:nvPr/>
        </p:nvSpPr>
        <p:spPr>
          <a:xfrm>
            <a:off x="8365920" y="3932493"/>
            <a:ext cx="281177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Speech Service</a:t>
            </a:r>
          </a:p>
        </p:txBody>
      </p:sp>
      <p:sp>
        <p:nvSpPr>
          <p:cNvPr id="31" name="Rectangle 30"/>
          <p:cNvSpPr/>
          <p:nvPr/>
        </p:nvSpPr>
        <p:spPr>
          <a:xfrm>
            <a:off x="8493729" y="4340631"/>
            <a:ext cx="2556155"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Fine-tune speech recognition for anyone, anywhere</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9" name="Group 28">
            <a:extLst>
              <a:ext uri="{FF2B5EF4-FFF2-40B4-BE49-F238E27FC236}">
                <a16:creationId xmlns:a16="http://schemas.microsoft.com/office/drawing/2014/main" id="{6B6C0DF1-7074-4885-9345-271A1F66B18D}"/>
              </a:ext>
            </a:extLst>
          </p:cNvPr>
          <p:cNvGrpSpPr>
            <a:grpSpLocks noChangeAspect="1"/>
          </p:cNvGrpSpPr>
          <p:nvPr/>
        </p:nvGrpSpPr>
        <p:grpSpPr bwMode="auto">
          <a:xfrm>
            <a:off x="2098535" y="3043989"/>
            <a:ext cx="668857" cy="572385"/>
            <a:chOff x="1" y="3"/>
            <a:chExt cx="2697" cy="2308"/>
          </a:xfrm>
          <a:solidFill>
            <a:srgbClr val="047CDA"/>
          </a:solidFill>
        </p:grpSpPr>
        <p:sp>
          <p:nvSpPr>
            <p:cNvPr id="32" name="Freeform 5">
              <a:extLst>
                <a:ext uri="{FF2B5EF4-FFF2-40B4-BE49-F238E27FC236}">
                  <a16:creationId xmlns:a16="http://schemas.microsoft.com/office/drawing/2014/main" id="{1B63226B-362D-4FCD-9C21-0526D5D9F8E5}"/>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C466FF26-9CF8-4195-AC84-7F96068E1C28}"/>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Freeform 14">
            <a:extLst>
              <a:ext uri="{FF2B5EF4-FFF2-40B4-BE49-F238E27FC236}">
                <a16:creationId xmlns:a16="http://schemas.microsoft.com/office/drawing/2014/main" id="{D27481FD-214F-4DB1-B1EF-12D290AFAF44}"/>
              </a:ext>
            </a:extLst>
          </p:cNvPr>
          <p:cNvSpPr>
            <a:spLocks noEditPoints="1"/>
          </p:cNvSpPr>
          <p:nvPr/>
        </p:nvSpPr>
        <p:spPr bwMode="auto">
          <a:xfrm>
            <a:off x="5792812" y="3053716"/>
            <a:ext cx="632308" cy="560676"/>
          </a:xfrm>
          <a:custGeom>
            <a:avLst/>
            <a:gdLst>
              <a:gd name="T0" fmla="*/ 177 w 1154"/>
              <a:gd name="T1" fmla="*/ 506 h 1021"/>
              <a:gd name="T2" fmla="*/ 364 w 1154"/>
              <a:gd name="T3" fmla="*/ 694 h 1021"/>
              <a:gd name="T4" fmla="*/ 886 w 1154"/>
              <a:gd name="T5" fmla="*/ 171 h 1021"/>
              <a:gd name="T6" fmla="*/ 951 w 1154"/>
              <a:gd name="T7" fmla="*/ 235 h 1021"/>
              <a:gd name="T8" fmla="*/ 364 w 1154"/>
              <a:gd name="T9" fmla="*/ 822 h 1021"/>
              <a:gd name="T10" fmla="*/ 112 w 1154"/>
              <a:gd name="T11" fmla="*/ 570 h 1021"/>
              <a:gd name="T12" fmla="*/ 177 w 1154"/>
              <a:gd name="T13" fmla="*/ 506 h 1021"/>
              <a:gd name="T14" fmla="*/ 1031 w 1154"/>
              <a:gd name="T15" fmla="*/ 923 h 1021"/>
              <a:gd name="T16" fmla="*/ 942 w 1154"/>
              <a:gd name="T17" fmla="*/ 850 h 1021"/>
              <a:gd name="T18" fmla="*/ 1021 w 1154"/>
              <a:gd name="T19" fmla="*/ 750 h 1021"/>
              <a:gd name="T20" fmla="*/ 1141 w 1154"/>
              <a:gd name="T21" fmla="*/ 835 h 1021"/>
              <a:gd name="T22" fmla="*/ 968 w 1154"/>
              <a:gd name="T23" fmla="*/ 1020 h 1021"/>
              <a:gd name="T24" fmla="*/ 964 w 1154"/>
              <a:gd name="T25" fmla="*/ 1018 h 1021"/>
              <a:gd name="T26" fmla="*/ 959 w 1154"/>
              <a:gd name="T27" fmla="*/ 988 h 1021"/>
              <a:gd name="T28" fmla="*/ 962 w 1154"/>
              <a:gd name="T29" fmla="*/ 984 h 1021"/>
              <a:gd name="T30" fmla="*/ 1031 w 1154"/>
              <a:gd name="T31" fmla="*/ 923 h 1021"/>
              <a:gd name="T32" fmla="*/ 781 w 1154"/>
              <a:gd name="T33" fmla="*/ 923 h 1021"/>
              <a:gd name="T34" fmla="*/ 692 w 1154"/>
              <a:gd name="T35" fmla="*/ 850 h 1021"/>
              <a:gd name="T36" fmla="*/ 770 w 1154"/>
              <a:gd name="T37" fmla="*/ 750 h 1021"/>
              <a:gd name="T38" fmla="*/ 891 w 1154"/>
              <a:gd name="T39" fmla="*/ 835 h 1021"/>
              <a:gd name="T40" fmla="*/ 718 w 1154"/>
              <a:gd name="T41" fmla="*/ 1020 h 1021"/>
              <a:gd name="T42" fmla="*/ 713 w 1154"/>
              <a:gd name="T43" fmla="*/ 1018 h 1021"/>
              <a:gd name="T44" fmla="*/ 709 w 1154"/>
              <a:gd name="T45" fmla="*/ 988 h 1021"/>
              <a:gd name="T46" fmla="*/ 711 w 1154"/>
              <a:gd name="T47" fmla="*/ 984 h 1021"/>
              <a:gd name="T48" fmla="*/ 781 w 1154"/>
              <a:gd name="T49" fmla="*/ 923 h 1021"/>
              <a:gd name="T50" fmla="*/ 373 w 1154"/>
              <a:gd name="T51" fmla="*/ 97 h 1021"/>
              <a:gd name="T52" fmla="*/ 462 w 1154"/>
              <a:gd name="T53" fmla="*/ 171 h 1021"/>
              <a:gd name="T54" fmla="*/ 383 w 1154"/>
              <a:gd name="T55" fmla="*/ 270 h 1021"/>
              <a:gd name="T56" fmla="*/ 263 w 1154"/>
              <a:gd name="T57" fmla="*/ 186 h 1021"/>
              <a:gd name="T58" fmla="*/ 436 w 1154"/>
              <a:gd name="T59" fmla="*/ 0 h 1021"/>
              <a:gd name="T60" fmla="*/ 441 w 1154"/>
              <a:gd name="T61" fmla="*/ 2 h 1021"/>
              <a:gd name="T62" fmla="*/ 445 w 1154"/>
              <a:gd name="T63" fmla="*/ 32 h 1021"/>
              <a:gd name="T64" fmla="*/ 443 w 1154"/>
              <a:gd name="T65" fmla="*/ 36 h 1021"/>
              <a:gd name="T66" fmla="*/ 373 w 1154"/>
              <a:gd name="T67" fmla="*/ 97 h 1021"/>
              <a:gd name="T68" fmla="*/ 123 w 1154"/>
              <a:gd name="T69" fmla="*/ 97 h 1021"/>
              <a:gd name="T70" fmla="*/ 212 w 1154"/>
              <a:gd name="T71" fmla="*/ 171 h 1021"/>
              <a:gd name="T72" fmla="*/ 133 w 1154"/>
              <a:gd name="T73" fmla="*/ 270 h 1021"/>
              <a:gd name="T74" fmla="*/ 13 w 1154"/>
              <a:gd name="T75" fmla="*/ 186 h 1021"/>
              <a:gd name="T76" fmla="*/ 186 w 1154"/>
              <a:gd name="T77" fmla="*/ 0 h 1021"/>
              <a:gd name="T78" fmla="*/ 190 w 1154"/>
              <a:gd name="T79" fmla="*/ 2 h 1021"/>
              <a:gd name="T80" fmla="*/ 195 w 1154"/>
              <a:gd name="T81" fmla="*/ 32 h 1021"/>
              <a:gd name="T82" fmla="*/ 192 w 1154"/>
              <a:gd name="T83" fmla="*/ 36 h 1021"/>
              <a:gd name="T84" fmla="*/ 123 w 1154"/>
              <a:gd name="T85" fmla="*/ 97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4" h="1021">
                <a:moveTo>
                  <a:pt x="177" y="506"/>
                </a:moveTo>
                <a:cubicBezTo>
                  <a:pt x="364" y="694"/>
                  <a:pt x="364" y="694"/>
                  <a:pt x="364" y="694"/>
                </a:cubicBezTo>
                <a:cubicBezTo>
                  <a:pt x="886" y="171"/>
                  <a:pt x="886" y="171"/>
                  <a:pt x="886" y="171"/>
                </a:cubicBezTo>
                <a:cubicBezTo>
                  <a:pt x="951" y="235"/>
                  <a:pt x="951" y="235"/>
                  <a:pt x="951" y="235"/>
                </a:cubicBezTo>
                <a:cubicBezTo>
                  <a:pt x="364" y="822"/>
                  <a:pt x="364" y="822"/>
                  <a:pt x="364" y="822"/>
                </a:cubicBezTo>
                <a:cubicBezTo>
                  <a:pt x="112" y="570"/>
                  <a:pt x="112" y="570"/>
                  <a:pt x="112" y="570"/>
                </a:cubicBezTo>
                <a:lnTo>
                  <a:pt x="177" y="506"/>
                </a:lnTo>
                <a:close/>
                <a:moveTo>
                  <a:pt x="1031" y="923"/>
                </a:moveTo>
                <a:cubicBezTo>
                  <a:pt x="987" y="922"/>
                  <a:pt x="949" y="892"/>
                  <a:pt x="942" y="850"/>
                </a:cubicBezTo>
                <a:cubicBezTo>
                  <a:pt x="934" y="802"/>
                  <a:pt x="969" y="758"/>
                  <a:pt x="1021" y="750"/>
                </a:cubicBezTo>
                <a:cubicBezTo>
                  <a:pt x="1072" y="743"/>
                  <a:pt x="1128" y="769"/>
                  <a:pt x="1141" y="835"/>
                </a:cubicBezTo>
                <a:cubicBezTo>
                  <a:pt x="1154" y="930"/>
                  <a:pt x="1080" y="1008"/>
                  <a:pt x="968" y="1020"/>
                </a:cubicBezTo>
                <a:cubicBezTo>
                  <a:pt x="964" y="1021"/>
                  <a:pt x="964" y="1018"/>
                  <a:pt x="964" y="1018"/>
                </a:cubicBezTo>
                <a:cubicBezTo>
                  <a:pt x="959" y="988"/>
                  <a:pt x="959" y="988"/>
                  <a:pt x="959" y="988"/>
                </a:cubicBezTo>
                <a:cubicBezTo>
                  <a:pt x="959" y="988"/>
                  <a:pt x="958" y="985"/>
                  <a:pt x="962" y="984"/>
                </a:cubicBezTo>
                <a:cubicBezTo>
                  <a:pt x="993" y="976"/>
                  <a:pt x="1021" y="961"/>
                  <a:pt x="1031" y="923"/>
                </a:cubicBezTo>
                <a:close/>
                <a:moveTo>
                  <a:pt x="781" y="923"/>
                </a:moveTo>
                <a:cubicBezTo>
                  <a:pt x="737" y="922"/>
                  <a:pt x="699" y="892"/>
                  <a:pt x="692" y="850"/>
                </a:cubicBezTo>
                <a:cubicBezTo>
                  <a:pt x="684" y="802"/>
                  <a:pt x="719" y="758"/>
                  <a:pt x="770" y="750"/>
                </a:cubicBezTo>
                <a:cubicBezTo>
                  <a:pt x="821" y="743"/>
                  <a:pt x="878" y="769"/>
                  <a:pt x="891" y="835"/>
                </a:cubicBezTo>
                <a:cubicBezTo>
                  <a:pt x="904" y="930"/>
                  <a:pt x="830" y="1008"/>
                  <a:pt x="718" y="1020"/>
                </a:cubicBezTo>
                <a:cubicBezTo>
                  <a:pt x="714" y="1021"/>
                  <a:pt x="713" y="1018"/>
                  <a:pt x="713" y="1018"/>
                </a:cubicBezTo>
                <a:cubicBezTo>
                  <a:pt x="709" y="988"/>
                  <a:pt x="709" y="988"/>
                  <a:pt x="709" y="988"/>
                </a:cubicBezTo>
                <a:cubicBezTo>
                  <a:pt x="709" y="988"/>
                  <a:pt x="708" y="985"/>
                  <a:pt x="711" y="984"/>
                </a:cubicBezTo>
                <a:cubicBezTo>
                  <a:pt x="743" y="976"/>
                  <a:pt x="770" y="961"/>
                  <a:pt x="781" y="923"/>
                </a:cubicBezTo>
                <a:close/>
                <a:moveTo>
                  <a:pt x="373" y="97"/>
                </a:moveTo>
                <a:cubicBezTo>
                  <a:pt x="417" y="99"/>
                  <a:pt x="455" y="128"/>
                  <a:pt x="462" y="171"/>
                </a:cubicBezTo>
                <a:cubicBezTo>
                  <a:pt x="470" y="218"/>
                  <a:pt x="435" y="263"/>
                  <a:pt x="383" y="270"/>
                </a:cubicBezTo>
                <a:cubicBezTo>
                  <a:pt x="333" y="277"/>
                  <a:pt x="276" y="251"/>
                  <a:pt x="263" y="186"/>
                </a:cubicBezTo>
                <a:cubicBezTo>
                  <a:pt x="250" y="90"/>
                  <a:pt x="324" y="12"/>
                  <a:pt x="436" y="0"/>
                </a:cubicBezTo>
                <a:cubicBezTo>
                  <a:pt x="440" y="0"/>
                  <a:pt x="441" y="2"/>
                  <a:pt x="441" y="2"/>
                </a:cubicBezTo>
                <a:cubicBezTo>
                  <a:pt x="445" y="32"/>
                  <a:pt x="445" y="32"/>
                  <a:pt x="445" y="32"/>
                </a:cubicBezTo>
                <a:cubicBezTo>
                  <a:pt x="445" y="32"/>
                  <a:pt x="446" y="35"/>
                  <a:pt x="443" y="36"/>
                </a:cubicBezTo>
                <a:cubicBezTo>
                  <a:pt x="411" y="45"/>
                  <a:pt x="383" y="60"/>
                  <a:pt x="373" y="97"/>
                </a:cubicBezTo>
                <a:close/>
                <a:moveTo>
                  <a:pt x="123" y="97"/>
                </a:moveTo>
                <a:cubicBezTo>
                  <a:pt x="167" y="99"/>
                  <a:pt x="205" y="128"/>
                  <a:pt x="212" y="171"/>
                </a:cubicBezTo>
                <a:cubicBezTo>
                  <a:pt x="220" y="218"/>
                  <a:pt x="185" y="263"/>
                  <a:pt x="133" y="270"/>
                </a:cubicBezTo>
                <a:cubicBezTo>
                  <a:pt x="82" y="277"/>
                  <a:pt x="26" y="251"/>
                  <a:pt x="13" y="186"/>
                </a:cubicBezTo>
                <a:cubicBezTo>
                  <a:pt x="0" y="90"/>
                  <a:pt x="74" y="12"/>
                  <a:pt x="186" y="0"/>
                </a:cubicBezTo>
                <a:cubicBezTo>
                  <a:pt x="190" y="0"/>
                  <a:pt x="190" y="2"/>
                  <a:pt x="190" y="2"/>
                </a:cubicBezTo>
                <a:cubicBezTo>
                  <a:pt x="195" y="32"/>
                  <a:pt x="195" y="32"/>
                  <a:pt x="195" y="32"/>
                </a:cubicBezTo>
                <a:cubicBezTo>
                  <a:pt x="195" y="32"/>
                  <a:pt x="196" y="35"/>
                  <a:pt x="192" y="36"/>
                </a:cubicBezTo>
                <a:cubicBezTo>
                  <a:pt x="161" y="45"/>
                  <a:pt x="133" y="60"/>
                  <a:pt x="123" y="9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F75193B7-9B2A-47C6-8C0A-EA0D95FE0158}"/>
              </a:ext>
            </a:extLst>
          </p:cNvPr>
          <p:cNvSpPr>
            <a:spLocks noEditPoints="1"/>
          </p:cNvSpPr>
          <p:nvPr/>
        </p:nvSpPr>
        <p:spPr bwMode="auto">
          <a:xfrm>
            <a:off x="9406267" y="3016699"/>
            <a:ext cx="729955" cy="609410"/>
          </a:xfrm>
          <a:custGeom>
            <a:avLst/>
            <a:gdLst>
              <a:gd name="T0" fmla="*/ 663 w 2840"/>
              <a:gd name="T1" fmla="*/ 238 h 2371"/>
              <a:gd name="T2" fmla="*/ 852 w 2840"/>
              <a:gd name="T3" fmla="*/ 238 h 2371"/>
              <a:gd name="T4" fmla="*/ 852 w 2840"/>
              <a:gd name="T5" fmla="*/ 2134 h 2371"/>
              <a:gd name="T6" fmla="*/ 663 w 2840"/>
              <a:gd name="T7" fmla="*/ 2134 h 2371"/>
              <a:gd name="T8" fmla="*/ 663 w 2840"/>
              <a:gd name="T9" fmla="*/ 238 h 2371"/>
              <a:gd name="T10" fmla="*/ 1988 w 2840"/>
              <a:gd name="T11" fmla="*/ 0 h 2371"/>
              <a:gd name="T12" fmla="*/ 2177 w 2840"/>
              <a:gd name="T13" fmla="*/ 0 h 2371"/>
              <a:gd name="T14" fmla="*/ 2177 w 2840"/>
              <a:gd name="T15" fmla="*/ 2371 h 2371"/>
              <a:gd name="T16" fmla="*/ 1988 w 2840"/>
              <a:gd name="T17" fmla="*/ 2371 h 2371"/>
              <a:gd name="T18" fmla="*/ 1988 w 2840"/>
              <a:gd name="T19" fmla="*/ 0 h 2371"/>
              <a:gd name="T20" fmla="*/ 994 w 2840"/>
              <a:gd name="T21" fmla="*/ 521 h 2371"/>
              <a:gd name="T22" fmla="*/ 1183 w 2840"/>
              <a:gd name="T23" fmla="*/ 521 h 2371"/>
              <a:gd name="T24" fmla="*/ 1183 w 2840"/>
              <a:gd name="T25" fmla="*/ 1850 h 2371"/>
              <a:gd name="T26" fmla="*/ 994 w 2840"/>
              <a:gd name="T27" fmla="*/ 1850 h 2371"/>
              <a:gd name="T28" fmla="*/ 994 w 2840"/>
              <a:gd name="T29" fmla="*/ 521 h 2371"/>
              <a:gd name="T30" fmla="*/ 1657 w 2840"/>
              <a:gd name="T31" fmla="*/ 331 h 2371"/>
              <a:gd name="T32" fmla="*/ 1846 w 2840"/>
              <a:gd name="T33" fmla="*/ 331 h 2371"/>
              <a:gd name="T34" fmla="*/ 1846 w 2840"/>
              <a:gd name="T35" fmla="*/ 2040 h 2371"/>
              <a:gd name="T36" fmla="*/ 1657 w 2840"/>
              <a:gd name="T37" fmla="*/ 2040 h 2371"/>
              <a:gd name="T38" fmla="*/ 1657 w 2840"/>
              <a:gd name="T39" fmla="*/ 331 h 2371"/>
              <a:gd name="T40" fmla="*/ 2318 w 2840"/>
              <a:gd name="T41" fmla="*/ 521 h 2371"/>
              <a:gd name="T42" fmla="*/ 2507 w 2840"/>
              <a:gd name="T43" fmla="*/ 521 h 2371"/>
              <a:gd name="T44" fmla="*/ 2507 w 2840"/>
              <a:gd name="T45" fmla="*/ 1850 h 2371"/>
              <a:gd name="T46" fmla="*/ 2318 w 2840"/>
              <a:gd name="T47" fmla="*/ 1850 h 2371"/>
              <a:gd name="T48" fmla="*/ 2318 w 2840"/>
              <a:gd name="T49" fmla="*/ 521 h 2371"/>
              <a:gd name="T50" fmla="*/ 333 w 2840"/>
              <a:gd name="T51" fmla="*/ 711 h 2371"/>
              <a:gd name="T52" fmla="*/ 522 w 2840"/>
              <a:gd name="T53" fmla="*/ 711 h 2371"/>
              <a:gd name="T54" fmla="*/ 522 w 2840"/>
              <a:gd name="T55" fmla="*/ 1661 h 2371"/>
              <a:gd name="T56" fmla="*/ 333 w 2840"/>
              <a:gd name="T57" fmla="*/ 1661 h 2371"/>
              <a:gd name="T58" fmla="*/ 333 w 2840"/>
              <a:gd name="T59" fmla="*/ 711 h 2371"/>
              <a:gd name="T60" fmla="*/ 1324 w 2840"/>
              <a:gd name="T61" fmla="*/ 854 h 2371"/>
              <a:gd name="T62" fmla="*/ 1516 w 2840"/>
              <a:gd name="T63" fmla="*/ 854 h 2371"/>
              <a:gd name="T64" fmla="*/ 1516 w 2840"/>
              <a:gd name="T65" fmla="*/ 1517 h 2371"/>
              <a:gd name="T66" fmla="*/ 1324 w 2840"/>
              <a:gd name="T67" fmla="*/ 1517 h 2371"/>
              <a:gd name="T68" fmla="*/ 1324 w 2840"/>
              <a:gd name="T69" fmla="*/ 854 h 2371"/>
              <a:gd name="T70" fmla="*/ 2651 w 2840"/>
              <a:gd name="T71" fmla="*/ 900 h 2371"/>
              <a:gd name="T72" fmla="*/ 2840 w 2840"/>
              <a:gd name="T73" fmla="*/ 900 h 2371"/>
              <a:gd name="T74" fmla="*/ 2840 w 2840"/>
              <a:gd name="T75" fmla="*/ 1471 h 2371"/>
              <a:gd name="T76" fmla="*/ 2651 w 2840"/>
              <a:gd name="T77" fmla="*/ 1471 h 2371"/>
              <a:gd name="T78" fmla="*/ 2651 w 2840"/>
              <a:gd name="T79" fmla="*/ 900 h 2371"/>
              <a:gd name="T80" fmla="*/ 0 w 2840"/>
              <a:gd name="T81" fmla="*/ 1090 h 2371"/>
              <a:gd name="T82" fmla="*/ 189 w 2840"/>
              <a:gd name="T83" fmla="*/ 1090 h 2371"/>
              <a:gd name="T84" fmla="*/ 189 w 2840"/>
              <a:gd name="T85" fmla="*/ 1281 h 2371"/>
              <a:gd name="T86" fmla="*/ 0 w 2840"/>
              <a:gd name="T87" fmla="*/ 1281 h 2371"/>
              <a:gd name="T88" fmla="*/ 0 w 2840"/>
              <a:gd name="T89" fmla="*/ 109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2371">
                <a:moveTo>
                  <a:pt x="663" y="238"/>
                </a:moveTo>
                <a:lnTo>
                  <a:pt x="852" y="238"/>
                </a:lnTo>
                <a:lnTo>
                  <a:pt x="852" y="2134"/>
                </a:lnTo>
                <a:lnTo>
                  <a:pt x="663" y="2134"/>
                </a:lnTo>
                <a:lnTo>
                  <a:pt x="663" y="238"/>
                </a:lnTo>
                <a:close/>
                <a:moveTo>
                  <a:pt x="1988" y="0"/>
                </a:moveTo>
                <a:lnTo>
                  <a:pt x="2177" y="0"/>
                </a:lnTo>
                <a:lnTo>
                  <a:pt x="2177" y="2371"/>
                </a:lnTo>
                <a:lnTo>
                  <a:pt x="1988" y="2371"/>
                </a:lnTo>
                <a:lnTo>
                  <a:pt x="1988" y="0"/>
                </a:lnTo>
                <a:close/>
                <a:moveTo>
                  <a:pt x="994" y="521"/>
                </a:moveTo>
                <a:lnTo>
                  <a:pt x="1183" y="521"/>
                </a:lnTo>
                <a:lnTo>
                  <a:pt x="1183" y="1850"/>
                </a:lnTo>
                <a:lnTo>
                  <a:pt x="994" y="1850"/>
                </a:lnTo>
                <a:lnTo>
                  <a:pt x="994" y="521"/>
                </a:lnTo>
                <a:close/>
                <a:moveTo>
                  <a:pt x="1657" y="331"/>
                </a:moveTo>
                <a:lnTo>
                  <a:pt x="1846" y="331"/>
                </a:lnTo>
                <a:lnTo>
                  <a:pt x="1846" y="2040"/>
                </a:lnTo>
                <a:lnTo>
                  <a:pt x="1657" y="2040"/>
                </a:lnTo>
                <a:lnTo>
                  <a:pt x="1657" y="331"/>
                </a:lnTo>
                <a:close/>
                <a:moveTo>
                  <a:pt x="2318" y="521"/>
                </a:moveTo>
                <a:lnTo>
                  <a:pt x="2507" y="521"/>
                </a:lnTo>
                <a:lnTo>
                  <a:pt x="2507" y="1850"/>
                </a:lnTo>
                <a:lnTo>
                  <a:pt x="2318" y="1850"/>
                </a:lnTo>
                <a:lnTo>
                  <a:pt x="2318" y="521"/>
                </a:lnTo>
                <a:close/>
                <a:moveTo>
                  <a:pt x="333" y="711"/>
                </a:moveTo>
                <a:lnTo>
                  <a:pt x="522" y="711"/>
                </a:lnTo>
                <a:lnTo>
                  <a:pt x="522" y="1661"/>
                </a:lnTo>
                <a:lnTo>
                  <a:pt x="333" y="1661"/>
                </a:lnTo>
                <a:lnTo>
                  <a:pt x="333" y="711"/>
                </a:lnTo>
                <a:close/>
                <a:moveTo>
                  <a:pt x="1324" y="854"/>
                </a:moveTo>
                <a:lnTo>
                  <a:pt x="1516" y="854"/>
                </a:lnTo>
                <a:lnTo>
                  <a:pt x="1516" y="1517"/>
                </a:lnTo>
                <a:lnTo>
                  <a:pt x="1324" y="1517"/>
                </a:lnTo>
                <a:lnTo>
                  <a:pt x="1324" y="854"/>
                </a:lnTo>
                <a:close/>
                <a:moveTo>
                  <a:pt x="2651" y="900"/>
                </a:moveTo>
                <a:lnTo>
                  <a:pt x="2840" y="900"/>
                </a:lnTo>
                <a:lnTo>
                  <a:pt x="2840" y="1471"/>
                </a:lnTo>
                <a:lnTo>
                  <a:pt x="2651" y="1471"/>
                </a:lnTo>
                <a:lnTo>
                  <a:pt x="2651" y="900"/>
                </a:lnTo>
                <a:close/>
                <a:moveTo>
                  <a:pt x="0" y="1090"/>
                </a:moveTo>
                <a:lnTo>
                  <a:pt x="189" y="1090"/>
                </a:lnTo>
                <a:lnTo>
                  <a:pt x="189" y="1281"/>
                </a:lnTo>
                <a:lnTo>
                  <a:pt x="0" y="1281"/>
                </a:lnTo>
                <a:lnTo>
                  <a:pt x="0" y="109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95E17712-AEF8-4108-A409-4C1D746214F1}"/>
              </a:ext>
            </a:extLst>
          </p:cNvPr>
          <p:cNvGrpSpPr/>
          <p:nvPr/>
        </p:nvGrpSpPr>
        <p:grpSpPr>
          <a:xfrm>
            <a:off x="864" y="254613"/>
            <a:ext cx="1188839" cy="956984"/>
            <a:chOff x="864" y="254613"/>
            <a:chExt cx="1188839" cy="956984"/>
          </a:xfrm>
        </p:grpSpPr>
        <p:sp>
          <p:nvSpPr>
            <p:cNvPr id="34" name="Rectangle 33"/>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16084DAB-62DA-4BAC-8404-0E1191913BA1}"/>
                </a:ext>
              </a:extLst>
            </p:cNvPr>
            <p:cNvGrpSpPr>
              <a:grpSpLocks noChangeAspect="1"/>
            </p:cNvGrpSpPr>
            <p:nvPr/>
          </p:nvGrpSpPr>
          <p:grpSpPr bwMode="auto">
            <a:xfrm>
              <a:off x="280465" y="471791"/>
              <a:ext cx="624195" cy="534165"/>
              <a:chOff x="1" y="3"/>
              <a:chExt cx="2697" cy="2308"/>
            </a:xfrm>
            <a:solidFill>
              <a:schemeClr val="bg2"/>
            </a:solidFill>
          </p:grpSpPr>
          <p:sp>
            <p:nvSpPr>
              <p:cNvPr id="41" name="Freeform 5">
                <a:extLst>
                  <a:ext uri="{FF2B5EF4-FFF2-40B4-BE49-F238E27FC236}">
                    <a16:creationId xmlns:a16="http://schemas.microsoft.com/office/drawing/2014/main" id="{6D54119A-34B3-49E0-BB21-5B94D4C69C8F}"/>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0CF0CDB0-3B79-4AA4-9C3D-C4F07E2C4094}"/>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509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p:bldP spid="25" grpId="0"/>
      <p:bldP spid="27" grpId="0"/>
      <p:bldP spid="28" grpId="0"/>
      <p:bldP spid="30" grpId="0"/>
      <p:bldP spid="31" grpId="0"/>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805" y="5191034"/>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220" y="5684834"/>
            <a:ext cx="2688892" cy="673551"/>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sentiment, key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775" y="326685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220" y="3266853"/>
            <a:ext cx="2688892" cy="673551"/>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Leverage the power of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models trained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330" y="326685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parse complex text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031" y="5078201"/>
            <a:ext cx="2804380" cy="726803"/>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Understanding </a:t>
            </a:r>
            <a:b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775" y="5684835"/>
            <a:ext cx="2688892"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330" y="5684835"/>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perform speech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text translation</a:t>
            </a:r>
          </a:p>
        </p:txBody>
      </p:sp>
      <p:sp>
        <p:nvSpPr>
          <p:cNvPr id="70" name="TextBox 69">
            <a:extLst/>
          </p:cNvPr>
          <p:cNvSpPr txBox="1"/>
          <p:nvPr/>
        </p:nvSpPr>
        <p:spPr>
          <a:xfrm>
            <a:off x="8604539" y="5191034"/>
            <a:ext cx="192047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Translator</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337" y="198270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622" y="2080894"/>
            <a:ext cx="807217" cy="41743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6824" y="4339140"/>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577" y="4378336"/>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4217" y="429979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47" y="2139658"/>
            <a:ext cx="784875" cy="323051"/>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a:extLst>
              <a:ext uri="{FF2B5EF4-FFF2-40B4-BE49-F238E27FC236}">
                <a16:creationId xmlns:a16="http://schemas.microsoft.com/office/drawing/2014/main" id="{AFFE8BC7-2204-479B-A141-0E182026BFFC}"/>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Knowledge</a:t>
            </a:r>
            <a:endParaRPr lang="en-US" sz="4611">
              <a:gradFill>
                <a:gsLst>
                  <a:gs pos="1250">
                    <a:srgbClr val="353535"/>
                  </a:gs>
                  <a:gs pos="100000">
                    <a:srgbClr val="353535"/>
                  </a:gs>
                </a:gsLst>
                <a:lin ang="5400000" scaled="0"/>
              </a:gradFill>
              <a:latin typeface="Segoe UI Light"/>
            </a:endParaRPr>
          </a:p>
        </p:txBody>
      </p:sp>
      <p:sp>
        <p:nvSpPr>
          <p:cNvPr id="91" name="TextBox 90"/>
          <p:cNvSpPr txBox="1"/>
          <p:nvPr/>
        </p:nvSpPr>
        <p:spPr>
          <a:xfrm>
            <a:off x="855275" y="2996097"/>
            <a:ext cx="297299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Academic Knowledge API</a:t>
            </a:r>
          </a:p>
        </p:txBody>
      </p:sp>
      <p:sp>
        <p:nvSpPr>
          <p:cNvPr id="92" name="Rectangle 91"/>
          <p:cNvSpPr/>
          <p:nvPr/>
        </p:nvSpPr>
        <p:spPr>
          <a:xfrm>
            <a:off x="700741" y="3412597"/>
            <a:ext cx="3282058"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Explore relationships among academic papers, journals, and authors</a:t>
            </a:r>
          </a:p>
        </p:txBody>
      </p:sp>
      <p:sp>
        <p:nvSpPr>
          <p:cNvPr id="97" name="TextBox 96"/>
          <p:cNvSpPr txBox="1"/>
          <p:nvPr/>
        </p:nvSpPr>
        <p:spPr>
          <a:xfrm>
            <a:off x="4512821" y="2993636"/>
            <a:ext cx="3271420" cy="501041"/>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 Exploration Service</a:t>
            </a:r>
          </a:p>
        </p:txBody>
      </p:sp>
      <p:sp>
        <p:nvSpPr>
          <p:cNvPr id="98" name="Rectangle 97"/>
          <p:cNvSpPr/>
          <p:nvPr/>
        </p:nvSpPr>
        <p:spPr>
          <a:xfrm>
            <a:off x="4792267" y="3412597"/>
            <a:ext cx="2712527"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Add interactive search over structured data to your project</a:t>
            </a:r>
          </a:p>
        </p:txBody>
      </p:sp>
      <p:sp>
        <p:nvSpPr>
          <p:cNvPr id="100" name="TextBox 99"/>
          <p:cNvSpPr txBox="1"/>
          <p:nvPr/>
        </p:nvSpPr>
        <p:spPr>
          <a:xfrm>
            <a:off x="8506300" y="2993590"/>
            <a:ext cx="256198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Entity Linking Service</a:t>
            </a:r>
          </a:p>
        </p:txBody>
      </p:sp>
      <p:sp>
        <p:nvSpPr>
          <p:cNvPr id="101" name="Rectangle 100"/>
          <p:cNvSpPr/>
          <p:nvPr/>
        </p:nvSpPr>
        <p:spPr>
          <a:xfrm>
            <a:off x="8455896" y="3412596"/>
            <a:ext cx="2662796" cy="470442"/>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Contextually extend knowledge of people, locations, and events</a:t>
            </a:r>
          </a:p>
        </p:txBody>
      </p:sp>
      <p:sp>
        <p:nvSpPr>
          <p:cNvPr id="123" name="Freeform 5"/>
          <p:cNvSpPr>
            <a:spLocks noEditPoints="1"/>
          </p:cNvSpPr>
          <p:nvPr/>
        </p:nvSpPr>
        <p:spPr bwMode="auto">
          <a:xfrm>
            <a:off x="2671996" y="5837447"/>
            <a:ext cx="953911" cy="950084"/>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914139">
              <a:defRPr/>
            </a:pPr>
            <a:endParaRPr lang="en-US" sz="1371">
              <a:solidFill>
                <a:srgbClr val="353535"/>
              </a:solidFill>
              <a:latin typeface="Segoe UI Semilight"/>
            </a:endParaRPr>
          </a:p>
        </p:txBody>
      </p:sp>
      <p:sp>
        <p:nvSpPr>
          <p:cNvPr id="42" name="Rectangle 41"/>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a:xfrm>
            <a:off x="760148" y="5730608"/>
            <a:ext cx="3163244"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Provide personalized product recommendations for your customers</a:t>
            </a:r>
          </a:p>
        </p:txBody>
      </p:sp>
      <p:sp>
        <p:nvSpPr>
          <p:cNvPr id="61" name="TextBox 60"/>
          <p:cNvSpPr txBox="1"/>
          <p:nvPr/>
        </p:nvSpPr>
        <p:spPr>
          <a:xfrm>
            <a:off x="4723127" y="5311600"/>
            <a:ext cx="285081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Decision Service</a:t>
            </a:r>
          </a:p>
        </p:txBody>
      </p:sp>
      <p:sp>
        <p:nvSpPr>
          <p:cNvPr id="64" name="Rectangle 63"/>
          <p:cNvSpPr/>
          <p:nvPr/>
        </p:nvSpPr>
        <p:spPr>
          <a:xfrm>
            <a:off x="4592416" y="5730608"/>
            <a:ext cx="3112230"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custom experiences with adaptive, contextual decision-making</a:t>
            </a:r>
          </a:p>
        </p:txBody>
      </p:sp>
      <p:sp>
        <p:nvSpPr>
          <p:cNvPr id="69" name="TextBox 68"/>
          <p:cNvSpPr txBox="1"/>
          <p:nvPr/>
        </p:nvSpPr>
        <p:spPr>
          <a:xfrm>
            <a:off x="1060777" y="5311600"/>
            <a:ext cx="256198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Recommendations API</a:t>
            </a:r>
          </a:p>
        </p:txBody>
      </p:sp>
      <p:sp>
        <p:nvSpPr>
          <p:cNvPr id="43" name="TextBox 42">
            <a:extLst>
              <a:ext uri="{FF2B5EF4-FFF2-40B4-BE49-F238E27FC236}">
                <a16:creationId xmlns:a16="http://schemas.microsoft.com/office/drawing/2014/main" id="{7291256A-E2CE-4416-A7CF-BD83E4D38FB1}"/>
              </a:ext>
            </a:extLst>
          </p:cNvPr>
          <p:cNvSpPr txBox="1"/>
          <p:nvPr/>
        </p:nvSpPr>
        <p:spPr>
          <a:xfrm>
            <a:off x="8506300" y="5311600"/>
            <a:ext cx="256198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err="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QnA</a:t>
            </a: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 Maker</a:t>
            </a:r>
          </a:p>
        </p:txBody>
      </p:sp>
      <p:sp>
        <p:nvSpPr>
          <p:cNvPr id="45" name="Rectangle 44">
            <a:extLst>
              <a:ext uri="{FF2B5EF4-FFF2-40B4-BE49-F238E27FC236}">
                <a16:creationId xmlns:a16="http://schemas.microsoft.com/office/drawing/2014/main" id="{6ECB4B9C-488A-44F4-A438-DBAA57B31A46}"/>
              </a:ext>
            </a:extLst>
          </p:cNvPr>
          <p:cNvSpPr/>
          <p:nvPr/>
        </p:nvSpPr>
        <p:spPr>
          <a:xfrm>
            <a:off x="8217228" y="5730607"/>
            <a:ext cx="3140132" cy="470442"/>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Distill information into conversational, easy-to-navigate answers</a:t>
            </a:r>
          </a:p>
        </p:txBody>
      </p:sp>
      <p:sp>
        <p:nvSpPr>
          <p:cNvPr id="53" name="Freeform 5">
            <a:extLst>
              <a:ext uri="{FF2B5EF4-FFF2-40B4-BE49-F238E27FC236}">
                <a16:creationId xmlns:a16="http://schemas.microsoft.com/office/drawing/2014/main" id="{1196FA04-0681-4068-A007-5A846A1D820B}"/>
              </a:ext>
            </a:extLst>
          </p:cNvPr>
          <p:cNvSpPr>
            <a:spLocks noEditPoints="1"/>
          </p:cNvSpPr>
          <p:nvPr/>
        </p:nvSpPr>
        <p:spPr bwMode="auto">
          <a:xfrm>
            <a:off x="1992322" y="2100175"/>
            <a:ext cx="686812" cy="585539"/>
          </a:xfrm>
          <a:custGeom>
            <a:avLst/>
            <a:gdLst>
              <a:gd name="T0" fmla="*/ 1414 w 2828"/>
              <a:gd name="T1" fmla="*/ 0 h 2411"/>
              <a:gd name="T2" fmla="*/ 0 w 2828"/>
              <a:gd name="T3" fmla="*/ 936 h 2411"/>
              <a:gd name="T4" fmla="*/ 628 w 2828"/>
              <a:gd name="T5" fmla="*/ 1353 h 2411"/>
              <a:gd name="T6" fmla="*/ 443 w 2828"/>
              <a:gd name="T7" fmla="*/ 1773 h 2411"/>
              <a:gd name="T8" fmla="*/ 1404 w 2828"/>
              <a:gd name="T9" fmla="*/ 2411 h 2411"/>
              <a:gd name="T10" fmla="*/ 2360 w 2828"/>
              <a:gd name="T11" fmla="*/ 1778 h 2411"/>
              <a:gd name="T12" fmla="*/ 2204 w 2828"/>
              <a:gd name="T13" fmla="*/ 1348 h 2411"/>
              <a:gd name="T14" fmla="*/ 2639 w 2828"/>
              <a:gd name="T15" fmla="*/ 1061 h 2411"/>
              <a:gd name="T16" fmla="*/ 2639 w 2828"/>
              <a:gd name="T17" fmla="*/ 1742 h 2411"/>
              <a:gd name="T18" fmla="*/ 2828 w 2828"/>
              <a:gd name="T19" fmla="*/ 1742 h 2411"/>
              <a:gd name="T20" fmla="*/ 2828 w 2828"/>
              <a:gd name="T21" fmla="*/ 936 h 2411"/>
              <a:gd name="T22" fmla="*/ 1414 w 2828"/>
              <a:gd name="T23" fmla="*/ 0 h 2411"/>
              <a:gd name="T24" fmla="*/ 343 w 2828"/>
              <a:gd name="T25" fmla="*/ 936 h 2411"/>
              <a:gd name="T26" fmla="*/ 1414 w 2828"/>
              <a:gd name="T27" fmla="*/ 227 h 2411"/>
              <a:gd name="T28" fmla="*/ 2485 w 2828"/>
              <a:gd name="T29" fmla="*/ 936 h 2411"/>
              <a:gd name="T30" fmla="*/ 1414 w 2828"/>
              <a:gd name="T31" fmla="*/ 1646 h 2411"/>
              <a:gd name="T32" fmla="*/ 343 w 2828"/>
              <a:gd name="T33" fmla="*/ 936 h 2411"/>
              <a:gd name="T34" fmla="*/ 2042 w 2828"/>
              <a:gd name="T35" fmla="*/ 1457 h 2411"/>
              <a:gd name="T36" fmla="*/ 2132 w 2828"/>
              <a:gd name="T37" fmla="*/ 1701 h 2411"/>
              <a:gd name="T38" fmla="*/ 1404 w 2828"/>
              <a:gd name="T39" fmla="*/ 2184 h 2411"/>
              <a:gd name="T40" fmla="*/ 680 w 2828"/>
              <a:gd name="T41" fmla="*/ 1705 h 2411"/>
              <a:gd name="T42" fmla="*/ 788 w 2828"/>
              <a:gd name="T43" fmla="*/ 1459 h 2411"/>
              <a:gd name="T44" fmla="*/ 1414 w 2828"/>
              <a:gd name="T45" fmla="*/ 1873 h 2411"/>
              <a:gd name="T46" fmla="*/ 2042 w 2828"/>
              <a:gd name="T47" fmla="*/ 1457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28" h="2411">
                <a:moveTo>
                  <a:pt x="1414" y="0"/>
                </a:moveTo>
                <a:lnTo>
                  <a:pt x="0" y="936"/>
                </a:lnTo>
                <a:lnTo>
                  <a:pt x="628" y="1353"/>
                </a:lnTo>
                <a:lnTo>
                  <a:pt x="443" y="1773"/>
                </a:lnTo>
                <a:lnTo>
                  <a:pt x="1404" y="2411"/>
                </a:lnTo>
                <a:lnTo>
                  <a:pt x="2360" y="1778"/>
                </a:lnTo>
                <a:lnTo>
                  <a:pt x="2204" y="1348"/>
                </a:lnTo>
                <a:lnTo>
                  <a:pt x="2639" y="1061"/>
                </a:lnTo>
                <a:lnTo>
                  <a:pt x="2639" y="1742"/>
                </a:lnTo>
                <a:lnTo>
                  <a:pt x="2828" y="1742"/>
                </a:lnTo>
                <a:lnTo>
                  <a:pt x="2828" y="936"/>
                </a:lnTo>
                <a:lnTo>
                  <a:pt x="1414" y="0"/>
                </a:lnTo>
                <a:close/>
                <a:moveTo>
                  <a:pt x="343" y="936"/>
                </a:moveTo>
                <a:lnTo>
                  <a:pt x="1414" y="227"/>
                </a:lnTo>
                <a:lnTo>
                  <a:pt x="2485" y="936"/>
                </a:lnTo>
                <a:lnTo>
                  <a:pt x="1414" y="1646"/>
                </a:lnTo>
                <a:lnTo>
                  <a:pt x="343" y="936"/>
                </a:lnTo>
                <a:close/>
                <a:moveTo>
                  <a:pt x="2042" y="1457"/>
                </a:moveTo>
                <a:lnTo>
                  <a:pt x="2132" y="1701"/>
                </a:lnTo>
                <a:lnTo>
                  <a:pt x="1404" y="2184"/>
                </a:lnTo>
                <a:lnTo>
                  <a:pt x="680" y="1705"/>
                </a:lnTo>
                <a:lnTo>
                  <a:pt x="788" y="1459"/>
                </a:lnTo>
                <a:lnTo>
                  <a:pt x="1414" y="1873"/>
                </a:lnTo>
                <a:lnTo>
                  <a:pt x="2042" y="1457"/>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4" name="Group 8">
            <a:extLst>
              <a:ext uri="{FF2B5EF4-FFF2-40B4-BE49-F238E27FC236}">
                <a16:creationId xmlns:a16="http://schemas.microsoft.com/office/drawing/2014/main" id="{DF5983E9-3710-4D53-8AFA-E5F4C43E03A7}"/>
              </a:ext>
            </a:extLst>
          </p:cNvPr>
          <p:cNvGrpSpPr>
            <a:grpSpLocks noChangeAspect="1"/>
          </p:cNvGrpSpPr>
          <p:nvPr/>
        </p:nvGrpSpPr>
        <p:grpSpPr bwMode="auto">
          <a:xfrm>
            <a:off x="5816964" y="4467836"/>
            <a:ext cx="652848" cy="578655"/>
            <a:chOff x="0" y="2"/>
            <a:chExt cx="2675" cy="2371"/>
          </a:xfrm>
          <a:solidFill>
            <a:srgbClr val="047CDA"/>
          </a:solidFill>
        </p:grpSpPr>
        <p:sp>
          <p:nvSpPr>
            <p:cNvPr id="55" name="Freeform 9">
              <a:extLst>
                <a:ext uri="{FF2B5EF4-FFF2-40B4-BE49-F238E27FC236}">
                  <a16:creationId xmlns:a16="http://schemas.microsoft.com/office/drawing/2014/main" id="{6C81B3DE-81B7-46DA-9B6A-032195D05531}"/>
                </a:ext>
              </a:extLst>
            </p:cNvPr>
            <p:cNvSpPr>
              <a:spLocks noEditPoints="1"/>
            </p:cNvSpPr>
            <p:nvPr/>
          </p:nvSpPr>
          <p:spPr bwMode="auto">
            <a:xfrm>
              <a:off x="0" y="1329"/>
              <a:ext cx="2413" cy="1044"/>
            </a:xfrm>
            <a:custGeom>
              <a:avLst/>
              <a:gdLst>
                <a:gd name="T0" fmla="*/ 670 w 2413"/>
                <a:gd name="T1" fmla="*/ 0 h 1044"/>
                <a:gd name="T2" fmla="*/ 0 w 2413"/>
                <a:gd name="T3" fmla="*/ 523 h 1044"/>
                <a:gd name="T4" fmla="*/ 670 w 2413"/>
                <a:gd name="T5" fmla="*/ 1044 h 1044"/>
                <a:gd name="T6" fmla="*/ 2413 w 2413"/>
                <a:gd name="T7" fmla="*/ 1044 h 1044"/>
                <a:gd name="T8" fmla="*/ 2413 w 2413"/>
                <a:gd name="T9" fmla="*/ 0 h 1044"/>
                <a:gd name="T10" fmla="*/ 670 w 2413"/>
                <a:gd name="T11" fmla="*/ 0 h 1044"/>
                <a:gd name="T12" fmla="*/ 308 w 2413"/>
                <a:gd name="T13" fmla="*/ 523 h 1044"/>
                <a:gd name="T14" fmla="*/ 734 w 2413"/>
                <a:gd name="T15" fmla="*/ 190 h 1044"/>
                <a:gd name="T16" fmla="*/ 2223 w 2413"/>
                <a:gd name="T17" fmla="*/ 190 h 1044"/>
                <a:gd name="T18" fmla="*/ 2223 w 2413"/>
                <a:gd name="T19" fmla="*/ 855 h 1044"/>
                <a:gd name="T20" fmla="*/ 734 w 2413"/>
                <a:gd name="T21" fmla="*/ 855 h 1044"/>
                <a:gd name="T22" fmla="*/ 308 w 2413"/>
                <a:gd name="T23" fmla="*/ 523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3" h="1044">
                  <a:moveTo>
                    <a:pt x="670" y="0"/>
                  </a:moveTo>
                  <a:lnTo>
                    <a:pt x="0" y="523"/>
                  </a:lnTo>
                  <a:lnTo>
                    <a:pt x="670" y="1044"/>
                  </a:lnTo>
                  <a:lnTo>
                    <a:pt x="2413" y="1044"/>
                  </a:lnTo>
                  <a:lnTo>
                    <a:pt x="2413" y="0"/>
                  </a:lnTo>
                  <a:lnTo>
                    <a:pt x="670" y="0"/>
                  </a:lnTo>
                  <a:close/>
                  <a:moveTo>
                    <a:pt x="308" y="523"/>
                  </a:moveTo>
                  <a:lnTo>
                    <a:pt x="734" y="190"/>
                  </a:lnTo>
                  <a:lnTo>
                    <a:pt x="2223" y="190"/>
                  </a:lnTo>
                  <a:lnTo>
                    <a:pt x="2223" y="855"/>
                  </a:lnTo>
                  <a:lnTo>
                    <a:pt x="734" y="855"/>
                  </a:lnTo>
                  <a:lnTo>
                    <a:pt x="308" y="5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FC66A43B-D86A-4D19-A5AE-A329E8BED019}"/>
                </a:ext>
              </a:extLst>
            </p:cNvPr>
            <p:cNvSpPr>
              <a:spLocks noEditPoints="1"/>
            </p:cNvSpPr>
            <p:nvPr/>
          </p:nvSpPr>
          <p:spPr bwMode="auto">
            <a:xfrm>
              <a:off x="237" y="2"/>
              <a:ext cx="2438" cy="1044"/>
            </a:xfrm>
            <a:custGeom>
              <a:avLst/>
              <a:gdLst>
                <a:gd name="T0" fmla="*/ 0 w 2438"/>
                <a:gd name="T1" fmla="*/ 0 h 1044"/>
                <a:gd name="T2" fmla="*/ 0 w 2438"/>
                <a:gd name="T3" fmla="*/ 1044 h 1044"/>
                <a:gd name="T4" fmla="*/ 1768 w 2438"/>
                <a:gd name="T5" fmla="*/ 1044 h 1044"/>
                <a:gd name="T6" fmla="*/ 2438 w 2438"/>
                <a:gd name="T7" fmla="*/ 521 h 1044"/>
                <a:gd name="T8" fmla="*/ 1768 w 2438"/>
                <a:gd name="T9" fmla="*/ 0 h 1044"/>
                <a:gd name="T10" fmla="*/ 0 w 2438"/>
                <a:gd name="T11" fmla="*/ 0 h 1044"/>
                <a:gd name="T12" fmla="*/ 189 w 2438"/>
                <a:gd name="T13" fmla="*/ 190 h 1044"/>
                <a:gd name="T14" fmla="*/ 1704 w 2438"/>
                <a:gd name="T15" fmla="*/ 190 h 1044"/>
                <a:gd name="T16" fmla="*/ 2130 w 2438"/>
                <a:gd name="T17" fmla="*/ 521 h 1044"/>
                <a:gd name="T18" fmla="*/ 1704 w 2438"/>
                <a:gd name="T19" fmla="*/ 854 h 1044"/>
                <a:gd name="T20" fmla="*/ 189 w 2438"/>
                <a:gd name="T21" fmla="*/ 854 h 1044"/>
                <a:gd name="T22" fmla="*/ 189 w 2438"/>
                <a:gd name="T23" fmla="*/ 19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8" h="1044">
                  <a:moveTo>
                    <a:pt x="0" y="0"/>
                  </a:moveTo>
                  <a:lnTo>
                    <a:pt x="0" y="1044"/>
                  </a:lnTo>
                  <a:lnTo>
                    <a:pt x="1768" y="1044"/>
                  </a:lnTo>
                  <a:lnTo>
                    <a:pt x="2438" y="521"/>
                  </a:lnTo>
                  <a:lnTo>
                    <a:pt x="1768" y="0"/>
                  </a:lnTo>
                  <a:lnTo>
                    <a:pt x="0" y="0"/>
                  </a:lnTo>
                  <a:close/>
                  <a:moveTo>
                    <a:pt x="189" y="190"/>
                  </a:moveTo>
                  <a:lnTo>
                    <a:pt x="1704" y="190"/>
                  </a:lnTo>
                  <a:lnTo>
                    <a:pt x="2130" y="521"/>
                  </a:lnTo>
                  <a:lnTo>
                    <a:pt x="1704" y="854"/>
                  </a:lnTo>
                  <a:lnTo>
                    <a:pt x="189" y="854"/>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4">
            <a:extLst>
              <a:ext uri="{FF2B5EF4-FFF2-40B4-BE49-F238E27FC236}">
                <a16:creationId xmlns:a16="http://schemas.microsoft.com/office/drawing/2014/main" id="{FB2F7111-8340-4A0A-AACB-F61418BC685C}"/>
              </a:ext>
            </a:extLst>
          </p:cNvPr>
          <p:cNvSpPr>
            <a:spLocks noEditPoints="1"/>
          </p:cNvSpPr>
          <p:nvPr/>
        </p:nvSpPr>
        <p:spPr bwMode="auto">
          <a:xfrm>
            <a:off x="9492794" y="2094913"/>
            <a:ext cx="595270" cy="596528"/>
          </a:xfrm>
          <a:custGeom>
            <a:avLst/>
            <a:gdLst>
              <a:gd name="T0" fmla="*/ 1047 w 1138"/>
              <a:gd name="T1" fmla="*/ 944 h 1138"/>
              <a:gd name="T2" fmla="*/ 944 w 1138"/>
              <a:gd name="T3" fmla="*/ 1047 h 1138"/>
              <a:gd name="T4" fmla="*/ 581 w 1138"/>
              <a:gd name="T5" fmla="*/ 1047 h 1138"/>
              <a:gd name="T6" fmla="*/ 478 w 1138"/>
              <a:gd name="T7" fmla="*/ 944 h 1138"/>
              <a:gd name="T8" fmla="*/ 478 w 1138"/>
              <a:gd name="T9" fmla="*/ 751 h 1138"/>
              <a:gd name="T10" fmla="*/ 557 w 1138"/>
              <a:gd name="T11" fmla="*/ 751 h 1138"/>
              <a:gd name="T12" fmla="*/ 751 w 1138"/>
              <a:gd name="T13" fmla="*/ 557 h 1138"/>
              <a:gd name="T14" fmla="*/ 751 w 1138"/>
              <a:gd name="T15" fmla="*/ 478 h 1138"/>
              <a:gd name="T16" fmla="*/ 944 w 1138"/>
              <a:gd name="T17" fmla="*/ 478 h 1138"/>
              <a:gd name="T18" fmla="*/ 1047 w 1138"/>
              <a:gd name="T19" fmla="*/ 581 h 1138"/>
              <a:gd name="T20" fmla="*/ 1047 w 1138"/>
              <a:gd name="T21" fmla="*/ 944 h 1138"/>
              <a:gd name="T22" fmla="*/ 660 w 1138"/>
              <a:gd name="T23" fmla="*/ 478 h 1138"/>
              <a:gd name="T24" fmla="*/ 660 w 1138"/>
              <a:gd name="T25" fmla="*/ 557 h 1138"/>
              <a:gd name="T26" fmla="*/ 557 w 1138"/>
              <a:gd name="T27" fmla="*/ 660 h 1138"/>
              <a:gd name="T28" fmla="*/ 478 w 1138"/>
              <a:gd name="T29" fmla="*/ 660 h 1138"/>
              <a:gd name="T30" fmla="*/ 478 w 1138"/>
              <a:gd name="T31" fmla="*/ 581 h 1138"/>
              <a:gd name="T32" fmla="*/ 581 w 1138"/>
              <a:gd name="T33" fmla="*/ 478 h 1138"/>
              <a:gd name="T34" fmla="*/ 660 w 1138"/>
              <a:gd name="T35" fmla="*/ 478 h 1138"/>
              <a:gd name="T36" fmla="*/ 194 w 1138"/>
              <a:gd name="T37" fmla="*/ 660 h 1138"/>
              <a:gd name="T38" fmla="*/ 91 w 1138"/>
              <a:gd name="T39" fmla="*/ 557 h 1138"/>
              <a:gd name="T40" fmla="*/ 91 w 1138"/>
              <a:gd name="T41" fmla="*/ 194 h 1138"/>
              <a:gd name="T42" fmla="*/ 194 w 1138"/>
              <a:gd name="T43" fmla="*/ 91 h 1138"/>
              <a:gd name="T44" fmla="*/ 557 w 1138"/>
              <a:gd name="T45" fmla="*/ 91 h 1138"/>
              <a:gd name="T46" fmla="*/ 660 w 1138"/>
              <a:gd name="T47" fmla="*/ 194 h 1138"/>
              <a:gd name="T48" fmla="*/ 660 w 1138"/>
              <a:gd name="T49" fmla="*/ 387 h 1138"/>
              <a:gd name="T50" fmla="*/ 581 w 1138"/>
              <a:gd name="T51" fmla="*/ 387 h 1138"/>
              <a:gd name="T52" fmla="*/ 387 w 1138"/>
              <a:gd name="T53" fmla="*/ 581 h 1138"/>
              <a:gd name="T54" fmla="*/ 387 w 1138"/>
              <a:gd name="T55" fmla="*/ 660 h 1138"/>
              <a:gd name="T56" fmla="*/ 194 w 1138"/>
              <a:gd name="T57" fmla="*/ 660 h 1138"/>
              <a:gd name="T58" fmla="*/ 944 w 1138"/>
              <a:gd name="T59" fmla="*/ 387 h 1138"/>
              <a:gd name="T60" fmla="*/ 751 w 1138"/>
              <a:gd name="T61" fmla="*/ 387 h 1138"/>
              <a:gd name="T62" fmla="*/ 751 w 1138"/>
              <a:gd name="T63" fmla="*/ 194 h 1138"/>
              <a:gd name="T64" fmla="*/ 557 w 1138"/>
              <a:gd name="T65" fmla="*/ 0 h 1138"/>
              <a:gd name="T66" fmla="*/ 194 w 1138"/>
              <a:gd name="T67" fmla="*/ 0 h 1138"/>
              <a:gd name="T68" fmla="*/ 0 w 1138"/>
              <a:gd name="T69" fmla="*/ 194 h 1138"/>
              <a:gd name="T70" fmla="*/ 0 w 1138"/>
              <a:gd name="T71" fmla="*/ 557 h 1138"/>
              <a:gd name="T72" fmla="*/ 194 w 1138"/>
              <a:gd name="T73" fmla="*/ 751 h 1138"/>
              <a:gd name="T74" fmla="*/ 387 w 1138"/>
              <a:gd name="T75" fmla="*/ 751 h 1138"/>
              <a:gd name="T76" fmla="*/ 387 w 1138"/>
              <a:gd name="T77" fmla="*/ 944 h 1138"/>
              <a:gd name="T78" fmla="*/ 581 w 1138"/>
              <a:gd name="T79" fmla="*/ 1138 h 1138"/>
              <a:gd name="T80" fmla="*/ 944 w 1138"/>
              <a:gd name="T81" fmla="*/ 1138 h 1138"/>
              <a:gd name="T82" fmla="*/ 1138 w 1138"/>
              <a:gd name="T83" fmla="*/ 944 h 1138"/>
              <a:gd name="T84" fmla="*/ 1138 w 1138"/>
              <a:gd name="T85" fmla="*/ 581 h 1138"/>
              <a:gd name="T86" fmla="*/ 944 w 1138"/>
              <a:gd name="T87" fmla="*/ 38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8" h="1138">
                <a:moveTo>
                  <a:pt x="1047" y="944"/>
                </a:moveTo>
                <a:cubicBezTo>
                  <a:pt x="1047" y="1001"/>
                  <a:pt x="1001" y="1047"/>
                  <a:pt x="944" y="1047"/>
                </a:cubicBezTo>
                <a:cubicBezTo>
                  <a:pt x="581" y="1047"/>
                  <a:pt x="581" y="1047"/>
                  <a:pt x="581" y="1047"/>
                </a:cubicBezTo>
                <a:cubicBezTo>
                  <a:pt x="524" y="1047"/>
                  <a:pt x="478" y="1001"/>
                  <a:pt x="478" y="944"/>
                </a:cubicBezTo>
                <a:cubicBezTo>
                  <a:pt x="478" y="751"/>
                  <a:pt x="478" y="751"/>
                  <a:pt x="478" y="751"/>
                </a:cubicBezTo>
                <a:cubicBezTo>
                  <a:pt x="557" y="751"/>
                  <a:pt x="557" y="751"/>
                  <a:pt x="557" y="751"/>
                </a:cubicBezTo>
                <a:cubicBezTo>
                  <a:pt x="664" y="751"/>
                  <a:pt x="751" y="664"/>
                  <a:pt x="751" y="557"/>
                </a:cubicBezTo>
                <a:cubicBezTo>
                  <a:pt x="751" y="478"/>
                  <a:pt x="751" y="478"/>
                  <a:pt x="751" y="478"/>
                </a:cubicBezTo>
                <a:cubicBezTo>
                  <a:pt x="944" y="478"/>
                  <a:pt x="944" y="478"/>
                  <a:pt x="944" y="478"/>
                </a:cubicBezTo>
                <a:cubicBezTo>
                  <a:pt x="1001" y="478"/>
                  <a:pt x="1047" y="524"/>
                  <a:pt x="1047" y="581"/>
                </a:cubicBezTo>
                <a:lnTo>
                  <a:pt x="1047" y="944"/>
                </a:lnTo>
                <a:close/>
                <a:moveTo>
                  <a:pt x="660" y="478"/>
                </a:moveTo>
                <a:cubicBezTo>
                  <a:pt x="660" y="557"/>
                  <a:pt x="660" y="557"/>
                  <a:pt x="660" y="557"/>
                </a:cubicBezTo>
                <a:cubicBezTo>
                  <a:pt x="660" y="614"/>
                  <a:pt x="614" y="660"/>
                  <a:pt x="557" y="660"/>
                </a:cubicBezTo>
                <a:cubicBezTo>
                  <a:pt x="478" y="660"/>
                  <a:pt x="478" y="660"/>
                  <a:pt x="478" y="660"/>
                </a:cubicBezTo>
                <a:cubicBezTo>
                  <a:pt x="478" y="581"/>
                  <a:pt x="478" y="581"/>
                  <a:pt x="478" y="581"/>
                </a:cubicBezTo>
                <a:cubicBezTo>
                  <a:pt x="478" y="524"/>
                  <a:pt x="524" y="478"/>
                  <a:pt x="581" y="478"/>
                </a:cubicBezTo>
                <a:lnTo>
                  <a:pt x="660" y="478"/>
                </a:lnTo>
                <a:close/>
                <a:moveTo>
                  <a:pt x="194" y="660"/>
                </a:moveTo>
                <a:cubicBezTo>
                  <a:pt x="137" y="660"/>
                  <a:pt x="91" y="614"/>
                  <a:pt x="91" y="557"/>
                </a:cubicBezTo>
                <a:cubicBezTo>
                  <a:pt x="91" y="194"/>
                  <a:pt x="91" y="194"/>
                  <a:pt x="91" y="194"/>
                </a:cubicBezTo>
                <a:cubicBezTo>
                  <a:pt x="91" y="137"/>
                  <a:pt x="137" y="91"/>
                  <a:pt x="194" y="91"/>
                </a:cubicBezTo>
                <a:cubicBezTo>
                  <a:pt x="557" y="91"/>
                  <a:pt x="557" y="91"/>
                  <a:pt x="557" y="91"/>
                </a:cubicBezTo>
                <a:cubicBezTo>
                  <a:pt x="614" y="91"/>
                  <a:pt x="660" y="137"/>
                  <a:pt x="660" y="194"/>
                </a:cubicBezTo>
                <a:cubicBezTo>
                  <a:pt x="660" y="387"/>
                  <a:pt x="660" y="387"/>
                  <a:pt x="660" y="387"/>
                </a:cubicBezTo>
                <a:cubicBezTo>
                  <a:pt x="581" y="387"/>
                  <a:pt x="581" y="387"/>
                  <a:pt x="581" y="387"/>
                </a:cubicBezTo>
                <a:cubicBezTo>
                  <a:pt x="474" y="387"/>
                  <a:pt x="387" y="474"/>
                  <a:pt x="387" y="581"/>
                </a:cubicBezTo>
                <a:cubicBezTo>
                  <a:pt x="387" y="660"/>
                  <a:pt x="387" y="660"/>
                  <a:pt x="387" y="660"/>
                </a:cubicBezTo>
                <a:lnTo>
                  <a:pt x="194" y="660"/>
                </a:lnTo>
                <a:close/>
                <a:moveTo>
                  <a:pt x="944" y="387"/>
                </a:moveTo>
                <a:cubicBezTo>
                  <a:pt x="751" y="387"/>
                  <a:pt x="751" y="387"/>
                  <a:pt x="751" y="387"/>
                </a:cubicBezTo>
                <a:cubicBezTo>
                  <a:pt x="751" y="194"/>
                  <a:pt x="751" y="194"/>
                  <a:pt x="751" y="194"/>
                </a:cubicBezTo>
                <a:cubicBezTo>
                  <a:pt x="751" y="87"/>
                  <a:pt x="664" y="0"/>
                  <a:pt x="557" y="0"/>
                </a:cubicBezTo>
                <a:cubicBezTo>
                  <a:pt x="194" y="0"/>
                  <a:pt x="194" y="0"/>
                  <a:pt x="194" y="0"/>
                </a:cubicBezTo>
                <a:cubicBezTo>
                  <a:pt x="87" y="0"/>
                  <a:pt x="0" y="87"/>
                  <a:pt x="0" y="194"/>
                </a:cubicBezTo>
                <a:cubicBezTo>
                  <a:pt x="0" y="557"/>
                  <a:pt x="0" y="557"/>
                  <a:pt x="0" y="557"/>
                </a:cubicBezTo>
                <a:cubicBezTo>
                  <a:pt x="0" y="664"/>
                  <a:pt x="87" y="751"/>
                  <a:pt x="194" y="751"/>
                </a:cubicBezTo>
                <a:cubicBezTo>
                  <a:pt x="387" y="751"/>
                  <a:pt x="387" y="751"/>
                  <a:pt x="387" y="751"/>
                </a:cubicBezTo>
                <a:cubicBezTo>
                  <a:pt x="387" y="944"/>
                  <a:pt x="387" y="944"/>
                  <a:pt x="387" y="944"/>
                </a:cubicBezTo>
                <a:cubicBezTo>
                  <a:pt x="387" y="1051"/>
                  <a:pt x="474" y="1138"/>
                  <a:pt x="581" y="1138"/>
                </a:cubicBezTo>
                <a:cubicBezTo>
                  <a:pt x="944" y="1138"/>
                  <a:pt x="944" y="1138"/>
                  <a:pt x="944" y="1138"/>
                </a:cubicBezTo>
                <a:cubicBezTo>
                  <a:pt x="1051" y="1138"/>
                  <a:pt x="1138" y="1051"/>
                  <a:pt x="1138" y="944"/>
                </a:cubicBezTo>
                <a:cubicBezTo>
                  <a:pt x="1138" y="581"/>
                  <a:pt x="1138" y="581"/>
                  <a:pt x="1138" y="581"/>
                </a:cubicBezTo>
                <a:cubicBezTo>
                  <a:pt x="1138" y="474"/>
                  <a:pt x="1051" y="387"/>
                  <a:pt x="944" y="38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8" name="Group 17">
            <a:extLst>
              <a:ext uri="{FF2B5EF4-FFF2-40B4-BE49-F238E27FC236}">
                <a16:creationId xmlns:a16="http://schemas.microsoft.com/office/drawing/2014/main" id="{4B356D86-A91B-42F9-A1C8-06B343D6F9EA}"/>
              </a:ext>
            </a:extLst>
          </p:cNvPr>
          <p:cNvGrpSpPr>
            <a:grpSpLocks noChangeAspect="1"/>
          </p:cNvGrpSpPr>
          <p:nvPr/>
        </p:nvGrpSpPr>
        <p:grpSpPr bwMode="auto">
          <a:xfrm>
            <a:off x="5827100" y="2081232"/>
            <a:ext cx="642711" cy="609612"/>
            <a:chOff x="2" y="3"/>
            <a:chExt cx="2602" cy="2468"/>
          </a:xfrm>
          <a:solidFill>
            <a:srgbClr val="047CDA"/>
          </a:solidFill>
        </p:grpSpPr>
        <p:sp>
          <p:nvSpPr>
            <p:cNvPr id="60" name="Freeform 18">
              <a:extLst>
                <a:ext uri="{FF2B5EF4-FFF2-40B4-BE49-F238E27FC236}">
                  <a16:creationId xmlns:a16="http://schemas.microsoft.com/office/drawing/2014/main" id="{0BDA3F9D-9109-4FC5-9F14-88D3B583B154}"/>
                </a:ext>
              </a:extLst>
            </p:cNvPr>
            <p:cNvSpPr>
              <a:spLocks noEditPoints="1"/>
            </p:cNvSpPr>
            <p:nvPr/>
          </p:nvSpPr>
          <p:spPr bwMode="auto">
            <a:xfrm>
              <a:off x="1847" y="1712"/>
              <a:ext cx="757" cy="759"/>
            </a:xfrm>
            <a:custGeom>
              <a:avLst/>
              <a:gdLst>
                <a:gd name="T0" fmla="*/ 182 w 364"/>
                <a:gd name="T1" fmla="*/ 273 h 364"/>
                <a:gd name="T2" fmla="*/ 91 w 364"/>
                <a:gd name="T3" fmla="*/ 182 h 364"/>
                <a:gd name="T4" fmla="*/ 182 w 364"/>
                <a:gd name="T5" fmla="*/ 91 h 364"/>
                <a:gd name="T6" fmla="*/ 273 w 364"/>
                <a:gd name="T7" fmla="*/ 182 h 364"/>
                <a:gd name="T8" fmla="*/ 182 w 364"/>
                <a:gd name="T9" fmla="*/ 273 h 364"/>
                <a:gd name="T10" fmla="*/ 182 w 364"/>
                <a:gd name="T11" fmla="*/ 0 h 364"/>
                <a:gd name="T12" fmla="*/ 0 w 364"/>
                <a:gd name="T13" fmla="*/ 182 h 364"/>
                <a:gd name="T14" fmla="*/ 182 w 364"/>
                <a:gd name="T15" fmla="*/ 364 h 364"/>
                <a:gd name="T16" fmla="*/ 364 w 364"/>
                <a:gd name="T17" fmla="*/ 182 h 364"/>
                <a:gd name="T18" fmla="*/ 182 w 364"/>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364">
                  <a:moveTo>
                    <a:pt x="182" y="273"/>
                  </a:moveTo>
                  <a:cubicBezTo>
                    <a:pt x="132" y="273"/>
                    <a:pt x="91" y="232"/>
                    <a:pt x="91" y="182"/>
                  </a:cubicBezTo>
                  <a:cubicBezTo>
                    <a:pt x="91" y="131"/>
                    <a:pt x="132" y="91"/>
                    <a:pt x="182" y="91"/>
                  </a:cubicBezTo>
                  <a:cubicBezTo>
                    <a:pt x="233" y="91"/>
                    <a:pt x="273" y="131"/>
                    <a:pt x="273" y="182"/>
                  </a:cubicBezTo>
                  <a:cubicBezTo>
                    <a:pt x="273" y="232"/>
                    <a:pt x="233" y="273"/>
                    <a:pt x="182" y="273"/>
                  </a:cubicBezTo>
                  <a:moveTo>
                    <a:pt x="182" y="0"/>
                  </a:moveTo>
                  <a:cubicBezTo>
                    <a:pt x="82" y="0"/>
                    <a:pt x="0" y="81"/>
                    <a:pt x="0" y="182"/>
                  </a:cubicBezTo>
                  <a:cubicBezTo>
                    <a:pt x="0" y="282"/>
                    <a:pt x="82" y="364"/>
                    <a:pt x="182" y="364"/>
                  </a:cubicBezTo>
                  <a:cubicBezTo>
                    <a:pt x="283" y="364"/>
                    <a:pt x="364" y="282"/>
                    <a:pt x="364" y="182"/>
                  </a:cubicBezTo>
                  <a:cubicBezTo>
                    <a:pt x="364" y="81"/>
                    <a:pt x="283"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35A4BB6F-5B3F-43ED-9835-BDCD2523540A}"/>
                </a:ext>
              </a:extLst>
            </p:cNvPr>
            <p:cNvSpPr>
              <a:spLocks noEditPoints="1"/>
            </p:cNvSpPr>
            <p:nvPr/>
          </p:nvSpPr>
          <p:spPr bwMode="auto">
            <a:xfrm>
              <a:off x="2" y="3"/>
              <a:ext cx="2594" cy="1899"/>
            </a:xfrm>
            <a:custGeom>
              <a:avLst/>
              <a:gdLst>
                <a:gd name="T0" fmla="*/ 455 w 1247"/>
                <a:gd name="T1" fmla="*/ 820 h 911"/>
                <a:gd name="T2" fmla="*/ 91 w 1247"/>
                <a:gd name="T3" fmla="*/ 455 h 911"/>
                <a:gd name="T4" fmla="*/ 455 w 1247"/>
                <a:gd name="T5" fmla="*/ 91 h 911"/>
                <a:gd name="T6" fmla="*/ 690 w 1247"/>
                <a:gd name="T7" fmla="*/ 177 h 911"/>
                <a:gd name="T8" fmla="*/ 610 w 1247"/>
                <a:gd name="T9" fmla="*/ 387 h 911"/>
                <a:gd name="T10" fmla="*/ 759 w 1247"/>
                <a:gd name="T11" fmla="*/ 656 h 911"/>
                <a:gd name="T12" fmla="*/ 455 w 1247"/>
                <a:gd name="T13" fmla="*/ 820 h 911"/>
                <a:gd name="T14" fmla="*/ 701 w 1247"/>
                <a:gd name="T15" fmla="*/ 387 h 911"/>
                <a:gd name="T16" fmla="*/ 752 w 1247"/>
                <a:gd name="T17" fmla="*/ 245 h 911"/>
                <a:gd name="T18" fmla="*/ 819 w 1247"/>
                <a:gd name="T19" fmla="*/ 455 h 911"/>
                <a:gd name="T20" fmla="*/ 799 w 1247"/>
                <a:gd name="T21" fmla="*/ 574 h 911"/>
                <a:gd name="T22" fmla="*/ 701 w 1247"/>
                <a:gd name="T23" fmla="*/ 387 h 911"/>
                <a:gd name="T24" fmla="*/ 1156 w 1247"/>
                <a:gd name="T25" fmla="*/ 387 h 911"/>
                <a:gd name="T26" fmla="*/ 929 w 1247"/>
                <a:gd name="T27" fmla="*/ 615 h 911"/>
                <a:gd name="T28" fmla="*/ 883 w 1247"/>
                <a:gd name="T29" fmla="*/ 610 h 911"/>
                <a:gd name="T30" fmla="*/ 910 w 1247"/>
                <a:gd name="T31" fmla="*/ 455 h 911"/>
                <a:gd name="T32" fmla="*/ 822 w 1247"/>
                <a:gd name="T33" fmla="*/ 187 h 911"/>
                <a:gd name="T34" fmla="*/ 929 w 1247"/>
                <a:gd name="T35" fmla="*/ 160 h 911"/>
                <a:gd name="T36" fmla="*/ 1156 w 1247"/>
                <a:gd name="T37" fmla="*/ 387 h 911"/>
                <a:gd name="T38" fmla="*/ 929 w 1247"/>
                <a:gd name="T39" fmla="*/ 706 h 911"/>
                <a:gd name="T40" fmla="*/ 1247 w 1247"/>
                <a:gd name="T41" fmla="*/ 387 h 911"/>
                <a:gd name="T42" fmla="*/ 929 w 1247"/>
                <a:gd name="T43" fmla="*/ 69 h 911"/>
                <a:gd name="T44" fmla="*/ 759 w 1247"/>
                <a:gd name="T45" fmla="*/ 118 h 911"/>
                <a:gd name="T46" fmla="*/ 455 w 1247"/>
                <a:gd name="T47" fmla="*/ 0 h 911"/>
                <a:gd name="T48" fmla="*/ 0 w 1247"/>
                <a:gd name="T49" fmla="*/ 455 h 911"/>
                <a:gd name="T50" fmla="*/ 455 w 1247"/>
                <a:gd name="T51" fmla="*/ 911 h 911"/>
                <a:gd name="T52" fmla="*/ 842 w 1247"/>
                <a:gd name="T53" fmla="*/ 694 h 911"/>
                <a:gd name="T54" fmla="*/ 929 w 1247"/>
                <a:gd name="T55" fmla="*/ 706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7" h="911">
                  <a:moveTo>
                    <a:pt x="455" y="820"/>
                  </a:moveTo>
                  <a:cubicBezTo>
                    <a:pt x="254" y="820"/>
                    <a:pt x="91" y="657"/>
                    <a:pt x="91" y="455"/>
                  </a:cubicBezTo>
                  <a:cubicBezTo>
                    <a:pt x="91" y="254"/>
                    <a:pt x="254" y="91"/>
                    <a:pt x="455" y="91"/>
                  </a:cubicBezTo>
                  <a:cubicBezTo>
                    <a:pt x="544" y="91"/>
                    <a:pt x="626" y="124"/>
                    <a:pt x="690" y="177"/>
                  </a:cubicBezTo>
                  <a:cubicBezTo>
                    <a:pt x="640" y="233"/>
                    <a:pt x="610" y="307"/>
                    <a:pt x="610" y="387"/>
                  </a:cubicBezTo>
                  <a:cubicBezTo>
                    <a:pt x="610" y="500"/>
                    <a:pt x="670" y="600"/>
                    <a:pt x="759" y="656"/>
                  </a:cubicBezTo>
                  <a:cubicBezTo>
                    <a:pt x="693" y="755"/>
                    <a:pt x="582" y="820"/>
                    <a:pt x="455" y="820"/>
                  </a:cubicBezTo>
                  <a:moveTo>
                    <a:pt x="701" y="387"/>
                  </a:moveTo>
                  <a:cubicBezTo>
                    <a:pt x="701" y="333"/>
                    <a:pt x="720" y="284"/>
                    <a:pt x="752" y="245"/>
                  </a:cubicBezTo>
                  <a:cubicBezTo>
                    <a:pt x="794" y="304"/>
                    <a:pt x="819" y="377"/>
                    <a:pt x="819" y="455"/>
                  </a:cubicBezTo>
                  <a:cubicBezTo>
                    <a:pt x="819" y="497"/>
                    <a:pt x="812" y="537"/>
                    <a:pt x="799" y="574"/>
                  </a:cubicBezTo>
                  <a:cubicBezTo>
                    <a:pt x="740" y="533"/>
                    <a:pt x="701" y="465"/>
                    <a:pt x="701" y="387"/>
                  </a:cubicBezTo>
                  <a:moveTo>
                    <a:pt x="1156" y="387"/>
                  </a:moveTo>
                  <a:cubicBezTo>
                    <a:pt x="1156" y="513"/>
                    <a:pt x="1055" y="615"/>
                    <a:pt x="929" y="615"/>
                  </a:cubicBezTo>
                  <a:cubicBezTo>
                    <a:pt x="913" y="615"/>
                    <a:pt x="898" y="613"/>
                    <a:pt x="883" y="610"/>
                  </a:cubicBezTo>
                  <a:cubicBezTo>
                    <a:pt x="900" y="562"/>
                    <a:pt x="910" y="510"/>
                    <a:pt x="910" y="455"/>
                  </a:cubicBezTo>
                  <a:cubicBezTo>
                    <a:pt x="910" y="355"/>
                    <a:pt x="877" y="262"/>
                    <a:pt x="822" y="187"/>
                  </a:cubicBezTo>
                  <a:cubicBezTo>
                    <a:pt x="854" y="169"/>
                    <a:pt x="890" y="160"/>
                    <a:pt x="929" y="160"/>
                  </a:cubicBezTo>
                  <a:cubicBezTo>
                    <a:pt x="1055" y="160"/>
                    <a:pt x="1156" y="262"/>
                    <a:pt x="1156" y="387"/>
                  </a:cubicBezTo>
                  <a:moveTo>
                    <a:pt x="929" y="706"/>
                  </a:moveTo>
                  <a:cubicBezTo>
                    <a:pt x="1105" y="706"/>
                    <a:pt x="1247" y="563"/>
                    <a:pt x="1247" y="387"/>
                  </a:cubicBezTo>
                  <a:cubicBezTo>
                    <a:pt x="1247" y="211"/>
                    <a:pt x="1105" y="69"/>
                    <a:pt x="929" y="69"/>
                  </a:cubicBezTo>
                  <a:cubicBezTo>
                    <a:pt x="866" y="69"/>
                    <a:pt x="808" y="87"/>
                    <a:pt x="759" y="118"/>
                  </a:cubicBezTo>
                  <a:cubicBezTo>
                    <a:pt x="679" y="45"/>
                    <a:pt x="572" y="0"/>
                    <a:pt x="455" y="0"/>
                  </a:cubicBezTo>
                  <a:cubicBezTo>
                    <a:pt x="204" y="0"/>
                    <a:pt x="0" y="204"/>
                    <a:pt x="0" y="455"/>
                  </a:cubicBezTo>
                  <a:cubicBezTo>
                    <a:pt x="0" y="707"/>
                    <a:pt x="204" y="911"/>
                    <a:pt x="455" y="911"/>
                  </a:cubicBezTo>
                  <a:cubicBezTo>
                    <a:pt x="619" y="911"/>
                    <a:pt x="762" y="824"/>
                    <a:pt x="842" y="694"/>
                  </a:cubicBezTo>
                  <a:cubicBezTo>
                    <a:pt x="870" y="701"/>
                    <a:pt x="899" y="706"/>
                    <a:pt x="929" y="7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Freeform 23">
            <a:extLst>
              <a:ext uri="{FF2B5EF4-FFF2-40B4-BE49-F238E27FC236}">
                <a16:creationId xmlns:a16="http://schemas.microsoft.com/office/drawing/2014/main" id="{A11C8871-D569-4613-AB3C-4CC03EA5F20A}"/>
              </a:ext>
            </a:extLst>
          </p:cNvPr>
          <p:cNvSpPr>
            <a:spLocks noEditPoints="1"/>
          </p:cNvSpPr>
          <p:nvPr/>
        </p:nvSpPr>
        <p:spPr bwMode="auto">
          <a:xfrm>
            <a:off x="9472458" y="4427400"/>
            <a:ext cx="723964" cy="665408"/>
          </a:xfrm>
          <a:custGeom>
            <a:avLst/>
            <a:gdLst>
              <a:gd name="T0" fmla="*/ 1142 w 1308"/>
              <a:gd name="T1" fmla="*/ 686 h 1200"/>
              <a:gd name="T2" fmla="*/ 982 w 1308"/>
              <a:gd name="T3" fmla="*/ 616 h 1200"/>
              <a:gd name="T4" fmla="*/ 965 w 1308"/>
              <a:gd name="T5" fmla="*/ 617 h 1200"/>
              <a:gd name="T6" fmla="*/ 958 w 1308"/>
              <a:gd name="T7" fmla="*/ 617 h 1200"/>
              <a:gd name="T8" fmla="*/ 629 w 1308"/>
              <a:gd name="T9" fmla="*/ 343 h 1200"/>
              <a:gd name="T10" fmla="*/ 434 w 1308"/>
              <a:gd name="T11" fmla="*/ 343 h 1200"/>
              <a:gd name="T12" fmla="*/ 679 w 1308"/>
              <a:gd name="T13" fmla="*/ 91 h 1200"/>
              <a:gd name="T14" fmla="*/ 965 w 1308"/>
              <a:gd name="T15" fmla="*/ 91 h 1200"/>
              <a:gd name="T16" fmla="*/ 1210 w 1308"/>
              <a:gd name="T17" fmla="*/ 344 h 1200"/>
              <a:gd name="T18" fmla="*/ 1210 w 1308"/>
              <a:gd name="T19" fmla="*/ 364 h 1200"/>
              <a:gd name="T20" fmla="*/ 1098 w 1308"/>
              <a:gd name="T21" fmla="*/ 576 h 1200"/>
              <a:gd name="T22" fmla="*/ 1142 w 1308"/>
              <a:gd name="T23" fmla="*/ 686 h 1200"/>
              <a:gd name="T24" fmla="*/ 629 w 1308"/>
              <a:gd name="T25" fmla="*/ 960 h 1200"/>
              <a:gd name="T26" fmla="*/ 343 w 1308"/>
              <a:gd name="T27" fmla="*/ 960 h 1200"/>
              <a:gd name="T28" fmla="*/ 326 w 1308"/>
              <a:gd name="T29" fmla="*/ 959 h 1200"/>
              <a:gd name="T30" fmla="*/ 166 w 1308"/>
              <a:gd name="T31" fmla="*/ 1028 h 1200"/>
              <a:gd name="T32" fmla="*/ 210 w 1308"/>
              <a:gd name="T33" fmla="*/ 919 h 1200"/>
              <a:gd name="T34" fmla="*/ 98 w 1308"/>
              <a:gd name="T35" fmla="*/ 707 h 1200"/>
              <a:gd name="T36" fmla="*/ 98 w 1308"/>
              <a:gd name="T37" fmla="*/ 687 h 1200"/>
              <a:gd name="T38" fmla="*/ 343 w 1308"/>
              <a:gd name="T39" fmla="*/ 434 h 1200"/>
              <a:gd name="T40" fmla="*/ 350 w 1308"/>
              <a:gd name="T41" fmla="*/ 434 h 1200"/>
              <a:gd name="T42" fmla="*/ 444 w 1308"/>
              <a:gd name="T43" fmla="*/ 434 h 1200"/>
              <a:gd name="T44" fmla="*/ 629 w 1308"/>
              <a:gd name="T45" fmla="*/ 434 h 1200"/>
              <a:gd name="T46" fmla="*/ 864 w 1308"/>
              <a:gd name="T47" fmla="*/ 617 h 1200"/>
              <a:gd name="T48" fmla="*/ 874 w 1308"/>
              <a:gd name="T49" fmla="*/ 687 h 1200"/>
              <a:gd name="T50" fmla="*/ 874 w 1308"/>
              <a:gd name="T51" fmla="*/ 707 h 1200"/>
              <a:gd name="T52" fmla="*/ 874 w 1308"/>
              <a:gd name="T53" fmla="*/ 709 h 1200"/>
              <a:gd name="T54" fmla="*/ 629 w 1308"/>
              <a:gd name="T55" fmla="*/ 960 h 1200"/>
              <a:gd name="T56" fmla="*/ 1207 w 1308"/>
              <a:gd name="T57" fmla="*/ 603 h 1200"/>
              <a:gd name="T58" fmla="*/ 1301 w 1308"/>
              <a:gd name="T59" fmla="*/ 364 h 1200"/>
              <a:gd name="T60" fmla="*/ 1301 w 1308"/>
              <a:gd name="T61" fmla="*/ 344 h 1200"/>
              <a:gd name="T62" fmla="*/ 965 w 1308"/>
              <a:gd name="T63" fmla="*/ 0 h 1200"/>
              <a:gd name="T64" fmla="*/ 679 w 1308"/>
              <a:gd name="T65" fmla="*/ 0 h 1200"/>
              <a:gd name="T66" fmla="*/ 343 w 1308"/>
              <a:gd name="T67" fmla="*/ 343 h 1200"/>
              <a:gd name="T68" fmla="*/ 7 w 1308"/>
              <a:gd name="T69" fmla="*/ 687 h 1200"/>
              <a:gd name="T70" fmla="*/ 7 w 1308"/>
              <a:gd name="T71" fmla="*/ 707 h 1200"/>
              <a:gd name="T72" fmla="*/ 101 w 1308"/>
              <a:gd name="T73" fmla="*/ 946 h 1200"/>
              <a:gd name="T74" fmla="*/ 0 w 1308"/>
              <a:gd name="T75" fmla="*/ 1200 h 1200"/>
              <a:gd name="T76" fmla="*/ 343 w 1308"/>
              <a:gd name="T77" fmla="*/ 1051 h 1200"/>
              <a:gd name="T78" fmla="*/ 629 w 1308"/>
              <a:gd name="T79" fmla="*/ 1051 h 1200"/>
              <a:gd name="T80" fmla="*/ 965 w 1308"/>
              <a:gd name="T81" fmla="*/ 709 h 1200"/>
              <a:gd name="T82" fmla="*/ 1308 w 1308"/>
              <a:gd name="T83" fmla="*/ 857 h 1200"/>
              <a:gd name="T84" fmla="*/ 1207 w 1308"/>
              <a:gd name="T85" fmla="*/ 60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8" h="1200">
                <a:moveTo>
                  <a:pt x="1142" y="686"/>
                </a:moveTo>
                <a:cubicBezTo>
                  <a:pt x="982" y="616"/>
                  <a:pt x="982" y="616"/>
                  <a:pt x="982" y="616"/>
                </a:cubicBezTo>
                <a:cubicBezTo>
                  <a:pt x="976" y="617"/>
                  <a:pt x="971" y="617"/>
                  <a:pt x="965" y="617"/>
                </a:cubicBezTo>
                <a:cubicBezTo>
                  <a:pt x="958" y="617"/>
                  <a:pt x="958" y="617"/>
                  <a:pt x="958" y="617"/>
                </a:cubicBezTo>
                <a:cubicBezTo>
                  <a:pt x="927" y="461"/>
                  <a:pt x="791" y="343"/>
                  <a:pt x="629" y="343"/>
                </a:cubicBezTo>
                <a:cubicBezTo>
                  <a:pt x="434" y="343"/>
                  <a:pt x="434" y="343"/>
                  <a:pt x="434" y="343"/>
                </a:cubicBezTo>
                <a:cubicBezTo>
                  <a:pt x="435" y="204"/>
                  <a:pt x="545" y="91"/>
                  <a:pt x="679" y="91"/>
                </a:cubicBezTo>
                <a:cubicBezTo>
                  <a:pt x="965" y="91"/>
                  <a:pt x="965" y="91"/>
                  <a:pt x="965" y="91"/>
                </a:cubicBezTo>
                <a:cubicBezTo>
                  <a:pt x="1100" y="91"/>
                  <a:pt x="1210" y="205"/>
                  <a:pt x="1210" y="344"/>
                </a:cubicBezTo>
                <a:cubicBezTo>
                  <a:pt x="1210" y="364"/>
                  <a:pt x="1210" y="364"/>
                  <a:pt x="1210" y="364"/>
                </a:cubicBezTo>
                <a:cubicBezTo>
                  <a:pt x="1210" y="453"/>
                  <a:pt x="1165" y="531"/>
                  <a:pt x="1098" y="576"/>
                </a:cubicBezTo>
                <a:lnTo>
                  <a:pt x="1142" y="686"/>
                </a:lnTo>
                <a:close/>
                <a:moveTo>
                  <a:pt x="629" y="960"/>
                </a:moveTo>
                <a:cubicBezTo>
                  <a:pt x="343" y="960"/>
                  <a:pt x="343" y="960"/>
                  <a:pt x="343" y="960"/>
                </a:cubicBezTo>
                <a:cubicBezTo>
                  <a:pt x="337" y="960"/>
                  <a:pt x="332" y="960"/>
                  <a:pt x="326" y="959"/>
                </a:cubicBezTo>
                <a:cubicBezTo>
                  <a:pt x="166" y="1028"/>
                  <a:pt x="166" y="1028"/>
                  <a:pt x="166" y="1028"/>
                </a:cubicBezTo>
                <a:cubicBezTo>
                  <a:pt x="210" y="919"/>
                  <a:pt x="210" y="919"/>
                  <a:pt x="210" y="919"/>
                </a:cubicBezTo>
                <a:cubicBezTo>
                  <a:pt x="143" y="874"/>
                  <a:pt x="98" y="795"/>
                  <a:pt x="98" y="707"/>
                </a:cubicBezTo>
                <a:cubicBezTo>
                  <a:pt x="98" y="687"/>
                  <a:pt x="98" y="687"/>
                  <a:pt x="98" y="687"/>
                </a:cubicBezTo>
                <a:cubicBezTo>
                  <a:pt x="98" y="548"/>
                  <a:pt x="208" y="434"/>
                  <a:pt x="343" y="434"/>
                </a:cubicBezTo>
                <a:cubicBezTo>
                  <a:pt x="350" y="434"/>
                  <a:pt x="350" y="434"/>
                  <a:pt x="350" y="434"/>
                </a:cubicBezTo>
                <a:cubicBezTo>
                  <a:pt x="444" y="434"/>
                  <a:pt x="444" y="434"/>
                  <a:pt x="444" y="434"/>
                </a:cubicBezTo>
                <a:cubicBezTo>
                  <a:pt x="629" y="434"/>
                  <a:pt x="629" y="434"/>
                  <a:pt x="629" y="434"/>
                </a:cubicBezTo>
                <a:cubicBezTo>
                  <a:pt x="740" y="434"/>
                  <a:pt x="835" y="512"/>
                  <a:pt x="864" y="617"/>
                </a:cubicBezTo>
                <a:cubicBezTo>
                  <a:pt x="871" y="639"/>
                  <a:pt x="874" y="663"/>
                  <a:pt x="874" y="687"/>
                </a:cubicBezTo>
                <a:cubicBezTo>
                  <a:pt x="874" y="707"/>
                  <a:pt x="874" y="707"/>
                  <a:pt x="874" y="707"/>
                </a:cubicBezTo>
                <a:cubicBezTo>
                  <a:pt x="874" y="708"/>
                  <a:pt x="874" y="708"/>
                  <a:pt x="874" y="709"/>
                </a:cubicBezTo>
                <a:cubicBezTo>
                  <a:pt x="873" y="847"/>
                  <a:pt x="763" y="960"/>
                  <a:pt x="629" y="960"/>
                </a:cubicBezTo>
                <a:close/>
                <a:moveTo>
                  <a:pt x="1207" y="603"/>
                </a:moveTo>
                <a:cubicBezTo>
                  <a:pt x="1267" y="540"/>
                  <a:pt x="1301" y="455"/>
                  <a:pt x="1301" y="364"/>
                </a:cubicBezTo>
                <a:cubicBezTo>
                  <a:pt x="1301" y="344"/>
                  <a:pt x="1301" y="344"/>
                  <a:pt x="1301" y="344"/>
                </a:cubicBezTo>
                <a:cubicBezTo>
                  <a:pt x="1301" y="155"/>
                  <a:pt x="1151" y="0"/>
                  <a:pt x="965" y="0"/>
                </a:cubicBezTo>
                <a:cubicBezTo>
                  <a:pt x="679" y="0"/>
                  <a:pt x="679" y="0"/>
                  <a:pt x="679" y="0"/>
                </a:cubicBezTo>
                <a:cubicBezTo>
                  <a:pt x="494" y="0"/>
                  <a:pt x="343" y="155"/>
                  <a:pt x="343" y="343"/>
                </a:cubicBezTo>
                <a:cubicBezTo>
                  <a:pt x="157" y="343"/>
                  <a:pt x="7" y="498"/>
                  <a:pt x="7" y="687"/>
                </a:cubicBezTo>
                <a:cubicBezTo>
                  <a:pt x="7" y="707"/>
                  <a:pt x="7" y="707"/>
                  <a:pt x="7" y="707"/>
                </a:cubicBezTo>
                <a:cubicBezTo>
                  <a:pt x="7" y="798"/>
                  <a:pt x="41" y="882"/>
                  <a:pt x="101" y="946"/>
                </a:cubicBezTo>
                <a:cubicBezTo>
                  <a:pt x="0" y="1200"/>
                  <a:pt x="0" y="1200"/>
                  <a:pt x="0" y="1200"/>
                </a:cubicBezTo>
                <a:cubicBezTo>
                  <a:pt x="343" y="1051"/>
                  <a:pt x="343" y="1051"/>
                  <a:pt x="343" y="1051"/>
                </a:cubicBezTo>
                <a:cubicBezTo>
                  <a:pt x="629" y="1051"/>
                  <a:pt x="629" y="1051"/>
                  <a:pt x="629" y="1051"/>
                </a:cubicBezTo>
                <a:cubicBezTo>
                  <a:pt x="814" y="1051"/>
                  <a:pt x="965" y="897"/>
                  <a:pt x="965" y="709"/>
                </a:cubicBezTo>
                <a:cubicBezTo>
                  <a:pt x="1308" y="857"/>
                  <a:pt x="1308" y="857"/>
                  <a:pt x="1308" y="857"/>
                </a:cubicBezTo>
                <a:lnTo>
                  <a:pt x="1207" y="603"/>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5" name="Group 26">
            <a:extLst>
              <a:ext uri="{FF2B5EF4-FFF2-40B4-BE49-F238E27FC236}">
                <a16:creationId xmlns:a16="http://schemas.microsoft.com/office/drawing/2014/main" id="{6FDA9596-0D30-469B-B6F1-7EDD66C6F3FB}"/>
              </a:ext>
            </a:extLst>
          </p:cNvPr>
          <p:cNvGrpSpPr>
            <a:grpSpLocks noChangeAspect="1"/>
          </p:cNvGrpSpPr>
          <p:nvPr/>
        </p:nvGrpSpPr>
        <p:grpSpPr bwMode="auto">
          <a:xfrm>
            <a:off x="2062634" y="4484210"/>
            <a:ext cx="571297" cy="596442"/>
            <a:chOff x="2" y="0"/>
            <a:chExt cx="2272" cy="2372"/>
          </a:xfrm>
          <a:solidFill>
            <a:srgbClr val="047CDA"/>
          </a:solidFill>
        </p:grpSpPr>
        <p:sp>
          <p:nvSpPr>
            <p:cNvPr id="66" name="Freeform 27">
              <a:extLst>
                <a:ext uri="{FF2B5EF4-FFF2-40B4-BE49-F238E27FC236}">
                  <a16:creationId xmlns:a16="http://schemas.microsoft.com/office/drawing/2014/main" id="{E05CECBF-A17A-4962-BED0-EB8029791CE8}"/>
                </a:ext>
              </a:extLst>
            </p:cNvPr>
            <p:cNvSpPr>
              <a:spLocks noEditPoints="1"/>
            </p:cNvSpPr>
            <p:nvPr/>
          </p:nvSpPr>
          <p:spPr bwMode="auto">
            <a:xfrm>
              <a:off x="2" y="0"/>
              <a:ext cx="2272" cy="2372"/>
            </a:xfrm>
            <a:custGeom>
              <a:avLst/>
              <a:gdLst>
                <a:gd name="T0" fmla="*/ 0 w 2272"/>
                <a:gd name="T1" fmla="*/ 0 h 2372"/>
                <a:gd name="T2" fmla="*/ 0 w 2272"/>
                <a:gd name="T3" fmla="*/ 1897 h 2372"/>
                <a:gd name="T4" fmla="*/ 710 w 2272"/>
                <a:gd name="T5" fmla="*/ 1897 h 2372"/>
                <a:gd name="T6" fmla="*/ 1136 w 2272"/>
                <a:gd name="T7" fmla="*/ 2372 h 2372"/>
                <a:gd name="T8" fmla="*/ 1563 w 2272"/>
                <a:gd name="T9" fmla="*/ 1897 h 2372"/>
                <a:gd name="T10" fmla="*/ 2272 w 2272"/>
                <a:gd name="T11" fmla="*/ 1897 h 2372"/>
                <a:gd name="T12" fmla="*/ 2272 w 2272"/>
                <a:gd name="T13" fmla="*/ 0 h 2372"/>
                <a:gd name="T14" fmla="*/ 0 w 2272"/>
                <a:gd name="T15" fmla="*/ 0 h 2372"/>
                <a:gd name="T16" fmla="*/ 189 w 2272"/>
                <a:gd name="T17" fmla="*/ 190 h 2372"/>
                <a:gd name="T18" fmla="*/ 2083 w 2272"/>
                <a:gd name="T19" fmla="*/ 190 h 2372"/>
                <a:gd name="T20" fmla="*/ 2083 w 2272"/>
                <a:gd name="T21" fmla="*/ 1707 h 2372"/>
                <a:gd name="T22" fmla="*/ 1563 w 2272"/>
                <a:gd name="T23" fmla="*/ 1707 h 2372"/>
                <a:gd name="T24" fmla="*/ 1477 w 2272"/>
                <a:gd name="T25" fmla="*/ 1707 h 2372"/>
                <a:gd name="T26" fmla="*/ 1421 w 2272"/>
                <a:gd name="T27" fmla="*/ 1770 h 2372"/>
                <a:gd name="T28" fmla="*/ 1136 w 2272"/>
                <a:gd name="T29" fmla="*/ 2089 h 2372"/>
                <a:gd name="T30" fmla="*/ 851 w 2272"/>
                <a:gd name="T31" fmla="*/ 1770 h 2372"/>
                <a:gd name="T32" fmla="*/ 795 w 2272"/>
                <a:gd name="T33" fmla="*/ 1707 h 2372"/>
                <a:gd name="T34" fmla="*/ 710 w 2272"/>
                <a:gd name="T35" fmla="*/ 1707 h 2372"/>
                <a:gd name="T36" fmla="*/ 189 w 2272"/>
                <a:gd name="T37" fmla="*/ 1707 h 2372"/>
                <a:gd name="T38" fmla="*/ 189 w 2272"/>
                <a:gd name="T39" fmla="*/ 19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2" h="2372">
                  <a:moveTo>
                    <a:pt x="0" y="0"/>
                  </a:moveTo>
                  <a:lnTo>
                    <a:pt x="0" y="1897"/>
                  </a:lnTo>
                  <a:lnTo>
                    <a:pt x="710" y="1897"/>
                  </a:lnTo>
                  <a:lnTo>
                    <a:pt x="1136" y="2372"/>
                  </a:lnTo>
                  <a:lnTo>
                    <a:pt x="1563" y="1897"/>
                  </a:lnTo>
                  <a:lnTo>
                    <a:pt x="2272" y="1897"/>
                  </a:lnTo>
                  <a:lnTo>
                    <a:pt x="2272" y="0"/>
                  </a:lnTo>
                  <a:lnTo>
                    <a:pt x="0" y="0"/>
                  </a:lnTo>
                  <a:close/>
                  <a:moveTo>
                    <a:pt x="189" y="190"/>
                  </a:moveTo>
                  <a:lnTo>
                    <a:pt x="2083" y="190"/>
                  </a:lnTo>
                  <a:lnTo>
                    <a:pt x="2083" y="1707"/>
                  </a:lnTo>
                  <a:lnTo>
                    <a:pt x="1563" y="1707"/>
                  </a:lnTo>
                  <a:lnTo>
                    <a:pt x="1477" y="1707"/>
                  </a:lnTo>
                  <a:lnTo>
                    <a:pt x="1421" y="1770"/>
                  </a:lnTo>
                  <a:lnTo>
                    <a:pt x="1136" y="2089"/>
                  </a:lnTo>
                  <a:lnTo>
                    <a:pt x="851" y="1770"/>
                  </a:lnTo>
                  <a:lnTo>
                    <a:pt x="795" y="1707"/>
                  </a:lnTo>
                  <a:lnTo>
                    <a:pt x="710" y="1707"/>
                  </a:lnTo>
                  <a:lnTo>
                    <a:pt x="189" y="1707"/>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8">
              <a:extLst>
                <a:ext uri="{FF2B5EF4-FFF2-40B4-BE49-F238E27FC236}">
                  <a16:creationId xmlns:a16="http://schemas.microsoft.com/office/drawing/2014/main" id="{4F1DFDB5-B471-4F2B-8208-0EF2F9E0FF8E}"/>
                </a:ext>
              </a:extLst>
            </p:cNvPr>
            <p:cNvSpPr>
              <a:spLocks/>
            </p:cNvSpPr>
            <p:nvPr/>
          </p:nvSpPr>
          <p:spPr bwMode="auto">
            <a:xfrm>
              <a:off x="736" y="569"/>
              <a:ext cx="804" cy="765"/>
            </a:xfrm>
            <a:custGeom>
              <a:avLst/>
              <a:gdLst>
                <a:gd name="T0" fmla="*/ 402 w 804"/>
                <a:gd name="T1" fmla="*/ 0 h 765"/>
                <a:gd name="T2" fmla="*/ 498 w 804"/>
                <a:gd name="T3" fmla="*/ 292 h 765"/>
                <a:gd name="T4" fmla="*/ 804 w 804"/>
                <a:gd name="T5" fmla="*/ 292 h 765"/>
                <a:gd name="T6" fmla="*/ 556 w 804"/>
                <a:gd name="T7" fmla="*/ 473 h 765"/>
                <a:gd name="T8" fmla="*/ 652 w 804"/>
                <a:gd name="T9" fmla="*/ 765 h 765"/>
                <a:gd name="T10" fmla="*/ 402 w 804"/>
                <a:gd name="T11" fmla="*/ 586 h 765"/>
                <a:gd name="T12" fmla="*/ 152 w 804"/>
                <a:gd name="T13" fmla="*/ 765 h 765"/>
                <a:gd name="T14" fmla="*/ 248 w 804"/>
                <a:gd name="T15" fmla="*/ 473 h 765"/>
                <a:gd name="T16" fmla="*/ 0 w 804"/>
                <a:gd name="T17" fmla="*/ 292 h 765"/>
                <a:gd name="T18" fmla="*/ 306 w 804"/>
                <a:gd name="T19" fmla="*/ 292 h 765"/>
                <a:gd name="T20" fmla="*/ 402 w 804"/>
                <a:gd name="T21"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 h="765">
                  <a:moveTo>
                    <a:pt x="402" y="0"/>
                  </a:moveTo>
                  <a:lnTo>
                    <a:pt x="498" y="292"/>
                  </a:lnTo>
                  <a:lnTo>
                    <a:pt x="804" y="292"/>
                  </a:lnTo>
                  <a:lnTo>
                    <a:pt x="556" y="473"/>
                  </a:lnTo>
                  <a:lnTo>
                    <a:pt x="652" y="765"/>
                  </a:lnTo>
                  <a:lnTo>
                    <a:pt x="402" y="586"/>
                  </a:lnTo>
                  <a:lnTo>
                    <a:pt x="152" y="765"/>
                  </a:lnTo>
                  <a:lnTo>
                    <a:pt x="248" y="473"/>
                  </a:lnTo>
                  <a:lnTo>
                    <a:pt x="0" y="292"/>
                  </a:lnTo>
                  <a:lnTo>
                    <a:pt x="306" y="292"/>
                  </a:lnTo>
                  <a:lnTo>
                    <a:pt x="4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16883735-26E6-401E-83CF-141732C44F3A}"/>
              </a:ext>
            </a:extLst>
          </p:cNvPr>
          <p:cNvGrpSpPr/>
          <p:nvPr/>
        </p:nvGrpSpPr>
        <p:grpSpPr>
          <a:xfrm>
            <a:off x="864" y="254613"/>
            <a:ext cx="1188839" cy="956985"/>
            <a:chOff x="864" y="254613"/>
            <a:chExt cx="1188839" cy="956985"/>
          </a:xfrm>
        </p:grpSpPr>
        <p:sp>
          <p:nvSpPr>
            <p:cNvPr id="44" name="Rectangle 43"/>
            <p:cNvSpPr/>
            <p:nvPr/>
          </p:nvSpPr>
          <p:spPr bwMode="auto">
            <a:xfrm>
              <a:off x="864" y="254613"/>
              <a:ext cx="1188839" cy="9569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31">
              <a:extLst>
                <a:ext uri="{FF2B5EF4-FFF2-40B4-BE49-F238E27FC236}">
                  <a16:creationId xmlns:a16="http://schemas.microsoft.com/office/drawing/2014/main" id="{9A15F180-3E67-49B6-845F-90137BE1FEB8}"/>
                </a:ext>
              </a:extLst>
            </p:cNvPr>
            <p:cNvGrpSpPr>
              <a:grpSpLocks noChangeAspect="1"/>
            </p:cNvGrpSpPr>
            <p:nvPr/>
          </p:nvGrpSpPr>
          <p:grpSpPr bwMode="auto">
            <a:xfrm>
              <a:off x="306387" y="445548"/>
              <a:ext cx="595981" cy="582727"/>
              <a:chOff x="1" y="-1"/>
              <a:chExt cx="2608" cy="2550"/>
            </a:xfrm>
          </p:grpSpPr>
          <p:sp>
            <p:nvSpPr>
              <p:cNvPr id="72" name="Freeform 32">
                <a:extLst>
                  <a:ext uri="{FF2B5EF4-FFF2-40B4-BE49-F238E27FC236}">
                    <a16:creationId xmlns:a16="http://schemas.microsoft.com/office/drawing/2014/main" id="{E4E0C6CC-464B-4A26-8717-502BEE9B286B}"/>
                  </a:ext>
                </a:extLst>
              </p:cNvPr>
              <p:cNvSpPr>
                <a:spLocks noEditPoints="1"/>
              </p:cNvSpPr>
              <p:nvPr/>
            </p:nvSpPr>
            <p:spPr bwMode="auto">
              <a:xfrm>
                <a:off x="1224" y="691"/>
                <a:ext cx="1385" cy="1166"/>
              </a:xfrm>
              <a:custGeom>
                <a:avLst/>
                <a:gdLst>
                  <a:gd name="T0" fmla="*/ 347 w 1385"/>
                  <a:gd name="T1" fmla="*/ 0 h 1166"/>
                  <a:gd name="T2" fmla="*/ 0 w 1385"/>
                  <a:gd name="T3" fmla="*/ 583 h 1166"/>
                  <a:gd name="T4" fmla="*/ 347 w 1385"/>
                  <a:gd name="T5" fmla="*/ 1166 h 1166"/>
                  <a:gd name="T6" fmla="*/ 1038 w 1385"/>
                  <a:gd name="T7" fmla="*/ 1166 h 1166"/>
                  <a:gd name="T8" fmla="*/ 1385 w 1385"/>
                  <a:gd name="T9" fmla="*/ 583 h 1166"/>
                  <a:gd name="T10" fmla="*/ 1038 w 1385"/>
                  <a:gd name="T11" fmla="*/ 0 h 1166"/>
                  <a:gd name="T12" fmla="*/ 347 w 1385"/>
                  <a:gd name="T13" fmla="*/ 0 h 1166"/>
                  <a:gd name="T14" fmla="*/ 233 w 1385"/>
                  <a:gd name="T15" fmla="*/ 583 h 1166"/>
                  <a:gd name="T16" fmla="*/ 462 w 1385"/>
                  <a:gd name="T17" fmla="*/ 200 h 1166"/>
                  <a:gd name="T18" fmla="*/ 923 w 1385"/>
                  <a:gd name="T19" fmla="*/ 200 h 1166"/>
                  <a:gd name="T20" fmla="*/ 1152 w 1385"/>
                  <a:gd name="T21" fmla="*/ 583 h 1166"/>
                  <a:gd name="T22" fmla="*/ 923 w 1385"/>
                  <a:gd name="T23" fmla="*/ 966 h 1166"/>
                  <a:gd name="T24" fmla="*/ 462 w 1385"/>
                  <a:gd name="T25" fmla="*/ 966 h 1166"/>
                  <a:gd name="T26" fmla="*/ 233 w 1385"/>
                  <a:gd name="T27"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6">
                    <a:moveTo>
                      <a:pt x="347" y="0"/>
                    </a:moveTo>
                    <a:lnTo>
                      <a:pt x="0" y="583"/>
                    </a:lnTo>
                    <a:lnTo>
                      <a:pt x="347" y="1166"/>
                    </a:lnTo>
                    <a:lnTo>
                      <a:pt x="1038" y="1166"/>
                    </a:lnTo>
                    <a:lnTo>
                      <a:pt x="1385" y="583"/>
                    </a:lnTo>
                    <a:lnTo>
                      <a:pt x="1038" y="0"/>
                    </a:lnTo>
                    <a:lnTo>
                      <a:pt x="347" y="0"/>
                    </a:lnTo>
                    <a:close/>
                    <a:moveTo>
                      <a:pt x="233" y="583"/>
                    </a:moveTo>
                    <a:lnTo>
                      <a:pt x="462" y="200"/>
                    </a:lnTo>
                    <a:lnTo>
                      <a:pt x="923" y="200"/>
                    </a:lnTo>
                    <a:lnTo>
                      <a:pt x="1152" y="583"/>
                    </a:lnTo>
                    <a:lnTo>
                      <a:pt x="923" y="966"/>
                    </a:lnTo>
                    <a:lnTo>
                      <a:pt x="462" y="966"/>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
                <a:extLst>
                  <a:ext uri="{FF2B5EF4-FFF2-40B4-BE49-F238E27FC236}">
                    <a16:creationId xmlns:a16="http://schemas.microsoft.com/office/drawing/2014/main" id="{BE0B0EC9-4776-4F32-ADB6-BE6288593138}"/>
                  </a:ext>
                </a:extLst>
              </p:cNvPr>
              <p:cNvSpPr>
                <a:spLocks noEditPoints="1"/>
              </p:cNvSpPr>
              <p:nvPr/>
            </p:nvSpPr>
            <p:spPr bwMode="auto">
              <a:xfrm>
                <a:off x="1" y="-1"/>
                <a:ext cx="1385" cy="1167"/>
              </a:xfrm>
              <a:custGeom>
                <a:avLst/>
                <a:gdLst>
                  <a:gd name="T0" fmla="*/ 347 w 1385"/>
                  <a:gd name="T1" fmla="*/ 0 h 1167"/>
                  <a:gd name="T2" fmla="*/ 0 w 1385"/>
                  <a:gd name="T3" fmla="*/ 583 h 1167"/>
                  <a:gd name="T4" fmla="*/ 347 w 1385"/>
                  <a:gd name="T5" fmla="*/ 1167 h 1167"/>
                  <a:gd name="T6" fmla="*/ 1038 w 1385"/>
                  <a:gd name="T7" fmla="*/ 1167 h 1167"/>
                  <a:gd name="T8" fmla="*/ 1385 w 1385"/>
                  <a:gd name="T9" fmla="*/ 583 h 1167"/>
                  <a:gd name="T10" fmla="*/ 1038 w 1385"/>
                  <a:gd name="T11" fmla="*/ 0 h 1167"/>
                  <a:gd name="T12" fmla="*/ 347 w 1385"/>
                  <a:gd name="T13" fmla="*/ 0 h 1167"/>
                  <a:gd name="T14" fmla="*/ 233 w 1385"/>
                  <a:gd name="T15" fmla="*/ 583 h 1167"/>
                  <a:gd name="T16" fmla="*/ 462 w 1385"/>
                  <a:gd name="T17" fmla="*/ 200 h 1167"/>
                  <a:gd name="T18" fmla="*/ 923 w 1385"/>
                  <a:gd name="T19" fmla="*/ 200 h 1167"/>
                  <a:gd name="T20" fmla="*/ 1152 w 1385"/>
                  <a:gd name="T21" fmla="*/ 583 h 1167"/>
                  <a:gd name="T22" fmla="*/ 923 w 1385"/>
                  <a:gd name="T23" fmla="*/ 967 h 1167"/>
                  <a:gd name="T24" fmla="*/ 462 w 1385"/>
                  <a:gd name="T25" fmla="*/ 967 h 1167"/>
                  <a:gd name="T26" fmla="*/ 233 w 1385"/>
                  <a:gd name="T27"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3"/>
                    </a:lnTo>
                    <a:lnTo>
                      <a:pt x="347" y="1167"/>
                    </a:lnTo>
                    <a:lnTo>
                      <a:pt x="1038" y="1167"/>
                    </a:lnTo>
                    <a:lnTo>
                      <a:pt x="1385" y="583"/>
                    </a:lnTo>
                    <a:lnTo>
                      <a:pt x="1038" y="0"/>
                    </a:lnTo>
                    <a:lnTo>
                      <a:pt x="347" y="0"/>
                    </a:lnTo>
                    <a:close/>
                    <a:moveTo>
                      <a:pt x="233" y="583"/>
                    </a:moveTo>
                    <a:lnTo>
                      <a:pt x="462" y="200"/>
                    </a:lnTo>
                    <a:lnTo>
                      <a:pt x="923" y="200"/>
                    </a:lnTo>
                    <a:lnTo>
                      <a:pt x="1152" y="583"/>
                    </a:lnTo>
                    <a:lnTo>
                      <a:pt x="923" y="967"/>
                    </a:lnTo>
                    <a:lnTo>
                      <a:pt x="462" y="967"/>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
                <a:extLst>
                  <a:ext uri="{FF2B5EF4-FFF2-40B4-BE49-F238E27FC236}">
                    <a16:creationId xmlns:a16="http://schemas.microsoft.com/office/drawing/2014/main" id="{250E55BF-9B5E-4AF2-941A-4E659E0F1734}"/>
                  </a:ext>
                </a:extLst>
              </p:cNvPr>
              <p:cNvSpPr>
                <a:spLocks noEditPoints="1"/>
              </p:cNvSpPr>
              <p:nvPr/>
            </p:nvSpPr>
            <p:spPr bwMode="auto">
              <a:xfrm>
                <a:off x="1" y="1382"/>
                <a:ext cx="1385" cy="1167"/>
              </a:xfrm>
              <a:custGeom>
                <a:avLst/>
                <a:gdLst>
                  <a:gd name="T0" fmla="*/ 347 w 1385"/>
                  <a:gd name="T1" fmla="*/ 0 h 1167"/>
                  <a:gd name="T2" fmla="*/ 0 w 1385"/>
                  <a:gd name="T3" fmla="*/ 584 h 1167"/>
                  <a:gd name="T4" fmla="*/ 347 w 1385"/>
                  <a:gd name="T5" fmla="*/ 1167 h 1167"/>
                  <a:gd name="T6" fmla="*/ 1038 w 1385"/>
                  <a:gd name="T7" fmla="*/ 1167 h 1167"/>
                  <a:gd name="T8" fmla="*/ 1385 w 1385"/>
                  <a:gd name="T9" fmla="*/ 584 h 1167"/>
                  <a:gd name="T10" fmla="*/ 1038 w 1385"/>
                  <a:gd name="T11" fmla="*/ 0 h 1167"/>
                  <a:gd name="T12" fmla="*/ 347 w 1385"/>
                  <a:gd name="T13" fmla="*/ 0 h 1167"/>
                  <a:gd name="T14" fmla="*/ 233 w 1385"/>
                  <a:gd name="T15" fmla="*/ 584 h 1167"/>
                  <a:gd name="T16" fmla="*/ 462 w 1385"/>
                  <a:gd name="T17" fmla="*/ 200 h 1167"/>
                  <a:gd name="T18" fmla="*/ 923 w 1385"/>
                  <a:gd name="T19" fmla="*/ 200 h 1167"/>
                  <a:gd name="T20" fmla="*/ 1152 w 1385"/>
                  <a:gd name="T21" fmla="*/ 584 h 1167"/>
                  <a:gd name="T22" fmla="*/ 923 w 1385"/>
                  <a:gd name="T23" fmla="*/ 967 h 1167"/>
                  <a:gd name="T24" fmla="*/ 462 w 1385"/>
                  <a:gd name="T25" fmla="*/ 967 h 1167"/>
                  <a:gd name="T26" fmla="*/ 233 w 1385"/>
                  <a:gd name="T27" fmla="*/ 58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4"/>
                    </a:lnTo>
                    <a:lnTo>
                      <a:pt x="347" y="1167"/>
                    </a:lnTo>
                    <a:lnTo>
                      <a:pt x="1038" y="1167"/>
                    </a:lnTo>
                    <a:lnTo>
                      <a:pt x="1385" y="584"/>
                    </a:lnTo>
                    <a:lnTo>
                      <a:pt x="1038" y="0"/>
                    </a:lnTo>
                    <a:lnTo>
                      <a:pt x="347" y="0"/>
                    </a:lnTo>
                    <a:close/>
                    <a:moveTo>
                      <a:pt x="233" y="584"/>
                    </a:moveTo>
                    <a:lnTo>
                      <a:pt x="462" y="200"/>
                    </a:lnTo>
                    <a:lnTo>
                      <a:pt x="923" y="200"/>
                    </a:lnTo>
                    <a:lnTo>
                      <a:pt x="1152" y="584"/>
                    </a:lnTo>
                    <a:lnTo>
                      <a:pt x="923" y="967"/>
                    </a:lnTo>
                    <a:lnTo>
                      <a:pt x="462" y="967"/>
                    </a:lnTo>
                    <a:lnTo>
                      <a:pt x="233"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609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p:cTn id="16" dur="500" fill="hold"/>
                                        <p:tgtEl>
                                          <p:spTgt spid="53"/>
                                        </p:tgtEl>
                                        <p:attrNameLst>
                                          <p:attrName>ppt_w</p:attrName>
                                        </p:attrNameLst>
                                      </p:cBhvr>
                                      <p:tavLst>
                                        <p:tav tm="0">
                                          <p:val>
                                            <p:fltVal val="0"/>
                                          </p:val>
                                        </p:tav>
                                        <p:tav tm="100000">
                                          <p:val>
                                            <p:strVal val="#ppt_w"/>
                                          </p:val>
                                        </p:tav>
                                      </p:tavLst>
                                    </p:anim>
                                    <p:anim calcmode="lin" valueType="num">
                                      <p:cBhvr>
                                        <p:cTn id="17" dur="500" fill="hold"/>
                                        <p:tgtEl>
                                          <p:spTgt spid="53"/>
                                        </p:tgtEl>
                                        <p:attrNameLst>
                                          <p:attrName>ppt_h</p:attrName>
                                        </p:attrNameLst>
                                      </p:cBhvr>
                                      <p:tavLst>
                                        <p:tav tm="0">
                                          <p:val>
                                            <p:fltVal val="0"/>
                                          </p:val>
                                        </p:tav>
                                        <p:tav tm="100000">
                                          <p:val>
                                            <p:strVal val="#ppt_h"/>
                                          </p:val>
                                        </p:tav>
                                      </p:tavLst>
                                    </p:anim>
                                    <p:animEffect transition="in" filter="fade">
                                      <p:cBhvr>
                                        <p:cTn id="18" dur="500"/>
                                        <p:tgtEl>
                                          <p:spTgt spid="53"/>
                                        </p:tgtEl>
                                      </p:cBhvr>
                                    </p:animEffect>
                                  </p:childTnLst>
                                </p:cTn>
                              </p:par>
                              <p:par>
                                <p:cTn id="19" presetID="53" presetClass="entr" presetSubtype="16"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p:cTn id="21" dur="500" fill="hold"/>
                                        <p:tgtEl>
                                          <p:spTgt spid="58"/>
                                        </p:tgtEl>
                                        <p:attrNameLst>
                                          <p:attrName>ppt_w</p:attrName>
                                        </p:attrNameLst>
                                      </p:cBhvr>
                                      <p:tavLst>
                                        <p:tav tm="0">
                                          <p:val>
                                            <p:fltVal val="0"/>
                                          </p:val>
                                        </p:tav>
                                        <p:tav tm="100000">
                                          <p:val>
                                            <p:strVal val="#ppt_w"/>
                                          </p:val>
                                        </p:tav>
                                      </p:tavLst>
                                    </p:anim>
                                    <p:anim calcmode="lin" valueType="num">
                                      <p:cBhvr>
                                        <p:cTn id="22" dur="500" fill="hold"/>
                                        <p:tgtEl>
                                          <p:spTgt spid="58"/>
                                        </p:tgtEl>
                                        <p:attrNameLst>
                                          <p:attrName>ppt_h</p:attrName>
                                        </p:attrNameLst>
                                      </p:cBhvr>
                                      <p:tavLst>
                                        <p:tav tm="0">
                                          <p:val>
                                            <p:fltVal val="0"/>
                                          </p:val>
                                        </p:tav>
                                        <p:tav tm="100000">
                                          <p:val>
                                            <p:strVal val="#ppt_h"/>
                                          </p:val>
                                        </p:tav>
                                      </p:tavLst>
                                    </p:anim>
                                    <p:animEffect transition="in" filter="fade">
                                      <p:cBhvr>
                                        <p:cTn id="23" dur="500"/>
                                        <p:tgtEl>
                                          <p:spTgt spid="5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fltVal val="0"/>
                                          </p:val>
                                        </p:tav>
                                        <p:tav tm="100000">
                                          <p:val>
                                            <p:strVal val="#ppt_w"/>
                                          </p:val>
                                        </p:tav>
                                      </p:tavLst>
                                    </p:anim>
                                    <p:anim calcmode="lin" valueType="num">
                                      <p:cBhvr>
                                        <p:cTn id="32" dur="500" fill="hold"/>
                                        <p:tgtEl>
                                          <p:spTgt spid="63"/>
                                        </p:tgtEl>
                                        <p:attrNameLst>
                                          <p:attrName>ppt_h</p:attrName>
                                        </p:attrNameLst>
                                      </p:cBhvr>
                                      <p:tavLst>
                                        <p:tav tm="0">
                                          <p:val>
                                            <p:fltVal val="0"/>
                                          </p:val>
                                        </p:tav>
                                        <p:tav tm="100000">
                                          <p:val>
                                            <p:strVal val="#ppt_h"/>
                                          </p:val>
                                        </p:tav>
                                      </p:tavLst>
                                    </p:anim>
                                    <p:animEffect transition="in" filter="fade">
                                      <p:cBhvr>
                                        <p:cTn id="33" dur="500"/>
                                        <p:tgtEl>
                                          <p:spTgt spid="63"/>
                                        </p:tgtEl>
                                      </p:cBhvr>
                                    </p:animEffect>
                                  </p:childTnLst>
                                </p:cTn>
                              </p:par>
                              <p:par>
                                <p:cTn id="34" presetID="53" presetClass="entr" presetSubtype="16"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p:cTn id="36" dur="500" fill="hold"/>
                                        <p:tgtEl>
                                          <p:spTgt spid="54"/>
                                        </p:tgtEl>
                                        <p:attrNameLst>
                                          <p:attrName>ppt_w</p:attrName>
                                        </p:attrNameLst>
                                      </p:cBhvr>
                                      <p:tavLst>
                                        <p:tav tm="0">
                                          <p:val>
                                            <p:fltVal val="0"/>
                                          </p:val>
                                        </p:tav>
                                        <p:tav tm="100000">
                                          <p:val>
                                            <p:strVal val="#ppt_w"/>
                                          </p:val>
                                        </p:tav>
                                      </p:tavLst>
                                    </p:anim>
                                    <p:anim calcmode="lin" valueType="num">
                                      <p:cBhvr>
                                        <p:cTn id="37" dur="500" fill="hold"/>
                                        <p:tgtEl>
                                          <p:spTgt spid="54"/>
                                        </p:tgtEl>
                                        <p:attrNameLst>
                                          <p:attrName>ppt_h</p:attrName>
                                        </p:attrNameLst>
                                      </p:cBhvr>
                                      <p:tavLst>
                                        <p:tav tm="0">
                                          <p:val>
                                            <p:fltVal val="0"/>
                                          </p:val>
                                        </p:tav>
                                        <p:tav tm="100000">
                                          <p:val>
                                            <p:strVal val="#ppt_h"/>
                                          </p:val>
                                        </p:tav>
                                      </p:tavLst>
                                    </p:anim>
                                    <p:animEffect transition="in" filter="fade">
                                      <p:cBhvr>
                                        <p:cTn id="38" dur="500"/>
                                        <p:tgtEl>
                                          <p:spTgt spid="54"/>
                                        </p:tgtEl>
                                      </p:cBhvr>
                                    </p:animEffect>
                                  </p:childTnLst>
                                </p:cTn>
                              </p:par>
                              <p:par>
                                <p:cTn id="39" presetID="53" presetClass="entr" presetSubtype="16"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p:cTn id="41" dur="500" fill="hold"/>
                                        <p:tgtEl>
                                          <p:spTgt spid="65"/>
                                        </p:tgtEl>
                                        <p:attrNameLst>
                                          <p:attrName>ppt_w</p:attrName>
                                        </p:attrNameLst>
                                      </p:cBhvr>
                                      <p:tavLst>
                                        <p:tav tm="0">
                                          <p:val>
                                            <p:fltVal val="0"/>
                                          </p:val>
                                        </p:tav>
                                        <p:tav tm="100000">
                                          <p:val>
                                            <p:strVal val="#ppt_w"/>
                                          </p:val>
                                        </p:tav>
                                      </p:tavLst>
                                    </p:anim>
                                    <p:anim calcmode="lin" valueType="num">
                                      <p:cBhvr>
                                        <p:cTn id="42" dur="500" fill="hold"/>
                                        <p:tgtEl>
                                          <p:spTgt spid="65"/>
                                        </p:tgtEl>
                                        <p:attrNameLst>
                                          <p:attrName>ppt_h</p:attrName>
                                        </p:attrNameLst>
                                      </p:cBhvr>
                                      <p:tavLst>
                                        <p:tav tm="0">
                                          <p:val>
                                            <p:fltVal val="0"/>
                                          </p:val>
                                        </p:tav>
                                        <p:tav tm="100000">
                                          <p:val>
                                            <p:strVal val="#ppt_h"/>
                                          </p:val>
                                        </p:tav>
                                      </p:tavLst>
                                    </p:anim>
                                    <p:animEffect transition="in" filter="fade">
                                      <p:cBhvr>
                                        <p:cTn id="43" dur="500"/>
                                        <p:tgtEl>
                                          <p:spTgt spid="65"/>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500"/>
                                        <p:tgtEl>
                                          <p:spTgt spid="9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fade">
                                      <p:cBhvr>
                                        <p:cTn id="62" dur="500"/>
                                        <p:tgtEl>
                                          <p:spTgt spid="9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fade">
                                      <p:cBhvr>
                                        <p:cTn id="65" dur="500"/>
                                        <p:tgtEl>
                                          <p:spTgt spid="9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91" grpId="0"/>
      <p:bldP spid="92" grpId="0"/>
      <p:bldP spid="97" grpId="0"/>
      <p:bldP spid="98" grpId="0"/>
      <p:bldP spid="100" grpId="0"/>
      <p:bldP spid="101" grpId="0"/>
      <p:bldP spid="59" grpId="0"/>
      <p:bldP spid="61" grpId="0"/>
      <p:bldP spid="64" grpId="0"/>
      <p:bldP spid="69" grpId="0"/>
      <p:bldP spid="43" grpId="0"/>
      <p:bldP spid="45" grpId="0"/>
      <p:bldP spid="53" grpId="0" animBg="1"/>
      <p:bldP spid="57"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DC7283C1-457D-4319-A8BA-AA1C2141F4A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Search</a:t>
            </a:r>
            <a:endParaRPr lang="en-US" sz="4611">
              <a:gradFill>
                <a:gsLst>
                  <a:gs pos="1250">
                    <a:srgbClr val="353535"/>
                  </a:gs>
                  <a:gs pos="100000">
                    <a:srgbClr val="353535"/>
                  </a:gs>
                </a:gsLst>
                <a:lin ang="5400000" scaled="0"/>
              </a:gradFill>
              <a:latin typeface="Segoe UI Light"/>
            </a:endParaRPr>
          </a:p>
        </p:txBody>
      </p:sp>
      <p:sp>
        <p:nvSpPr>
          <p:cNvPr id="51" name="Rectangle 50"/>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TextBox 61">
            <a:extLst/>
          </p:cNvPr>
          <p:cNvSpPr txBox="1"/>
          <p:nvPr/>
        </p:nvSpPr>
        <p:spPr>
          <a:xfrm>
            <a:off x="3178060" y="5161189"/>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Autosuggest API</a:t>
            </a:r>
          </a:p>
        </p:txBody>
      </p:sp>
      <p:sp>
        <p:nvSpPr>
          <p:cNvPr id="63" name="Rectangle 62">
            <a:extLst/>
          </p:cNvPr>
          <p:cNvSpPr/>
          <p:nvPr/>
        </p:nvSpPr>
        <p:spPr>
          <a:xfrm>
            <a:off x="3051850" y="5594144"/>
            <a:ext cx="2940141"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intelligent autosuggest options for searches</a:t>
            </a:r>
          </a:p>
        </p:txBody>
      </p:sp>
      <p:sp>
        <p:nvSpPr>
          <p:cNvPr id="64" name="TextBox 63">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Web Search API</a:t>
            </a:r>
          </a:p>
        </p:txBody>
      </p:sp>
      <p:sp>
        <p:nvSpPr>
          <p:cNvPr id="65" name="Rectangle 64">
            <a:extLst/>
          </p:cNvPr>
          <p:cNvSpPr/>
          <p:nvPr/>
        </p:nvSpPr>
        <p:spPr>
          <a:xfrm>
            <a:off x="1395775" y="327930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Connect powerful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 to your apps</a:t>
            </a:r>
          </a:p>
        </p:txBody>
      </p:sp>
      <p:sp>
        <p:nvSpPr>
          <p:cNvPr id="66" name="TextBox 65">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Image Search API</a:t>
            </a:r>
          </a:p>
        </p:txBody>
      </p:sp>
      <p:sp>
        <p:nvSpPr>
          <p:cNvPr id="67" name="Rectangle 66">
            <a:extLst/>
          </p:cNvPr>
          <p:cNvSpPr/>
          <p:nvPr/>
        </p:nvSpPr>
        <p:spPr>
          <a:xfrm>
            <a:off x="4826220" y="327930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Bring advanced image and metadata search to your app</a:t>
            </a:r>
          </a:p>
        </p:txBody>
      </p:sp>
      <p:sp>
        <p:nvSpPr>
          <p:cNvPr id="68" name="TextBox 67">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Video Search API</a:t>
            </a:r>
          </a:p>
        </p:txBody>
      </p:sp>
      <p:sp>
        <p:nvSpPr>
          <p:cNvPr id="69" name="Rectangle 68">
            <a:extLst/>
          </p:cNvPr>
          <p:cNvSpPr/>
          <p:nvPr/>
        </p:nvSpPr>
        <p:spPr>
          <a:xfrm>
            <a:off x="8220330" y="3279303"/>
            <a:ext cx="2688892"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Trending videos, detailed metadata, and rich results</a:t>
            </a:r>
          </a:p>
        </p:txBody>
      </p:sp>
      <p:sp>
        <p:nvSpPr>
          <p:cNvPr id="70" name="TextBox 69">
            <a:extLst/>
          </p:cNvPr>
          <p:cNvSpPr txBox="1"/>
          <p:nvPr/>
        </p:nvSpPr>
        <p:spPr>
          <a:xfrm>
            <a:off x="6376" y="5191034"/>
            <a:ext cx="280438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News Search API</a:t>
            </a:r>
          </a:p>
        </p:txBody>
      </p:sp>
      <p:sp>
        <p:nvSpPr>
          <p:cNvPr id="71" name="Rectangle 70">
            <a:extLst/>
          </p:cNvPr>
          <p:cNvSpPr/>
          <p:nvPr/>
        </p:nvSpPr>
        <p:spPr>
          <a:xfrm>
            <a:off x="64120" y="5623989"/>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Link your users to robust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timely news searches</a:t>
            </a:r>
          </a:p>
        </p:txBody>
      </p:sp>
      <p:sp>
        <p:nvSpPr>
          <p:cNvPr id="72" name="Rectangle 71">
            <a:extLst/>
          </p:cNvPr>
          <p:cNvSpPr/>
          <p:nvPr/>
        </p:nvSpPr>
        <p:spPr>
          <a:xfrm>
            <a:off x="9442672" y="5623989"/>
            <a:ext cx="2688892"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a highly-customized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search experience</a:t>
            </a:r>
          </a:p>
        </p:txBody>
      </p:sp>
      <p:sp>
        <p:nvSpPr>
          <p:cNvPr id="73" name="TextBox 72">
            <a:extLst/>
          </p:cNvPr>
          <p:cNvSpPr txBox="1"/>
          <p:nvPr/>
        </p:nvSpPr>
        <p:spPr>
          <a:xfrm>
            <a:off x="9581232" y="5191034"/>
            <a:ext cx="2411776"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Custom Search</a:t>
            </a:r>
          </a:p>
        </p:txBody>
      </p:sp>
      <p:sp>
        <p:nvSpPr>
          <p:cNvPr id="43" name="Rectangle 42">
            <a:extLst/>
          </p:cNvPr>
          <p:cNvSpPr/>
          <p:nvPr/>
        </p:nvSpPr>
        <p:spPr>
          <a:xfrm>
            <a:off x="6485505" y="5623990"/>
            <a:ext cx="2688892" cy="487756"/>
          </a:xfrm>
          <a:prstGeom prst="rect">
            <a:avLst/>
          </a:prstGeom>
        </p:spPr>
        <p:txBody>
          <a:bodyPr wrap="square">
            <a:spAutoFit/>
          </a:bodyPr>
          <a:lstStyle/>
          <a:p>
            <a:pPr algn="ctr" defTabSz="914139">
              <a:lnSpc>
                <a:spcPct val="90000"/>
              </a:lnSpc>
              <a:spcAft>
                <a:spcPts val="575"/>
              </a:spcAft>
              <a:defRPr/>
            </a:pPr>
            <a:r>
              <a:rPr lang="en-US" sz="1400" dirty="0">
                <a:solidFill>
                  <a:srgbClr val="3F3F3F"/>
                </a:solidFill>
                <a:latin typeface="Segoe UI"/>
              </a:rPr>
              <a:t>Enrich user experiences with contextual entity search results</a:t>
            </a:r>
            <a:endParaRPr lang="en-US" sz="1371" dirty="0">
              <a:solidFill>
                <a:srgbClr val="3F3F3F"/>
              </a:solidFill>
              <a:latin typeface="Segoe UI" panose="020B0502040204020203" pitchFamily="34" charset="0"/>
              <a:cs typeface="Segoe UI" panose="020B0502040204020203" pitchFamily="34" charset="0"/>
            </a:endParaRPr>
          </a:p>
        </p:txBody>
      </p:sp>
      <p:sp>
        <p:nvSpPr>
          <p:cNvPr id="44" name="TextBox 43">
            <a:extLst/>
          </p:cNvPr>
          <p:cNvSpPr txBox="1"/>
          <p:nvPr/>
        </p:nvSpPr>
        <p:spPr>
          <a:xfrm>
            <a:off x="6624065" y="5191034"/>
            <a:ext cx="2411776"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Entity Search</a:t>
            </a:r>
          </a:p>
        </p:txBody>
      </p:sp>
      <p:sp>
        <p:nvSpPr>
          <p:cNvPr id="61" name="Freeform 5">
            <a:extLst>
              <a:ext uri="{FF2B5EF4-FFF2-40B4-BE49-F238E27FC236}">
                <a16:creationId xmlns:a16="http://schemas.microsoft.com/office/drawing/2014/main" id="{DDD0682F-2A07-4D72-8D36-64BF9488DD5C}"/>
              </a:ext>
            </a:extLst>
          </p:cNvPr>
          <p:cNvSpPr>
            <a:spLocks/>
          </p:cNvSpPr>
          <p:nvPr/>
        </p:nvSpPr>
        <p:spPr bwMode="auto">
          <a:xfrm>
            <a:off x="4192388" y="4483446"/>
            <a:ext cx="675515" cy="226935"/>
          </a:xfrm>
          <a:custGeom>
            <a:avLst/>
            <a:gdLst>
              <a:gd name="T0" fmla="*/ 189 w 2554"/>
              <a:gd name="T1" fmla="*/ 668 h 858"/>
              <a:gd name="T2" fmla="*/ 189 w 2554"/>
              <a:gd name="T3" fmla="*/ 0 h 858"/>
              <a:gd name="T4" fmla="*/ 0 w 2554"/>
              <a:gd name="T5" fmla="*/ 0 h 858"/>
              <a:gd name="T6" fmla="*/ 0 w 2554"/>
              <a:gd name="T7" fmla="*/ 858 h 858"/>
              <a:gd name="T8" fmla="*/ 2554 w 2554"/>
              <a:gd name="T9" fmla="*/ 858 h 858"/>
              <a:gd name="T10" fmla="*/ 2554 w 2554"/>
              <a:gd name="T11" fmla="*/ 0 h 858"/>
              <a:gd name="T12" fmla="*/ 2365 w 2554"/>
              <a:gd name="T13" fmla="*/ 0 h 858"/>
              <a:gd name="T14" fmla="*/ 2365 w 2554"/>
              <a:gd name="T15" fmla="*/ 668 h 858"/>
              <a:gd name="T16" fmla="*/ 189 w 2554"/>
              <a:gd name="T17" fmla="*/ 66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4" h="858">
                <a:moveTo>
                  <a:pt x="189" y="668"/>
                </a:moveTo>
                <a:lnTo>
                  <a:pt x="189" y="0"/>
                </a:lnTo>
                <a:lnTo>
                  <a:pt x="0" y="0"/>
                </a:lnTo>
                <a:lnTo>
                  <a:pt x="0" y="858"/>
                </a:lnTo>
                <a:lnTo>
                  <a:pt x="2554" y="858"/>
                </a:lnTo>
                <a:lnTo>
                  <a:pt x="2554" y="0"/>
                </a:lnTo>
                <a:lnTo>
                  <a:pt x="2365" y="0"/>
                </a:lnTo>
                <a:lnTo>
                  <a:pt x="2365" y="668"/>
                </a:lnTo>
                <a:lnTo>
                  <a:pt x="189" y="668"/>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73">
            <a:extLst>
              <a:ext uri="{FF2B5EF4-FFF2-40B4-BE49-F238E27FC236}">
                <a16:creationId xmlns:a16="http://schemas.microsoft.com/office/drawing/2014/main" id="{24AED354-5AC6-44E2-97FB-6776EC82FF89}"/>
              </a:ext>
            </a:extLst>
          </p:cNvPr>
          <p:cNvGrpSpPr>
            <a:grpSpLocks noChangeAspect="1"/>
          </p:cNvGrpSpPr>
          <p:nvPr/>
        </p:nvGrpSpPr>
        <p:grpSpPr bwMode="auto">
          <a:xfrm>
            <a:off x="10482621" y="4314617"/>
            <a:ext cx="571579" cy="587383"/>
            <a:chOff x="-2" y="0"/>
            <a:chExt cx="2170" cy="2230"/>
          </a:xfrm>
          <a:solidFill>
            <a:srgbClr val="047CDA"/>
          </a:solidFill>
        </p:grpSpPr>
        <p:sp>
          <p:nvSpPr>
            <p:cNvPr id="75" name="Freeform 9">
              <a:extLst>
                <a:ext uri="{FF2B5EF4-FFF2-40B4-BE49-F238E27FC236}">
                  <a16:creationId xmlns:a16="http://schemas.microsoft.com/office/drawing/2014/main" id="{EC9B474D-5443-4EFC-AA0D-ABB61D356C8C}"/>
                </a:ext>
              </a:extLst>
            </p:cNvPr>
            <p:cNvSpPr>
              <a:spLocks noEditPoints="1"/>
            </p:cNvSpPr>
            <p:nvPr/>
          </p:nvSpPr>
          <p:spPr bwMode="auto">
            <a:xfrm>
              <a:off x="-2" y="0"/>
              <a:ext cx="2170" cy="223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
              <a:extLst>
                <a:ext uri="{FF2B5EF4-FFF2-40B4-BE49-F238E27FC236}">
                  <a16:creationId xmlns:a16="http://schemas.microsoft.com/office/drawing/2014/main" id="{223C7FF6-4F77-459D-B37E-ED35FF4E4F29}"/>
                </a:ext>
              </a:extLst>
            </p:cNvPr>
            <p:cNvSpPr>
              <a:spLocks noEditPoints="1"/>
            </p:cNvSpPr>
            <p:nvPr/>
          </p:nvSpPr>
          <p:spPr bwMode="auto">
            <a:xfrm>
              <a:off x="843" y="379"/>
              <a:ext cx="946" cy="951"/>
            </a:xfrm>
            <a:custGeom>
              <a:avLst/>
              <a:gdLst>
                <a:gd name="T0" fmla="*/ 228 w 455"/>
                <a:gd name="T1" fmla="*/ 319 h 456"/>
                <a:gd name="T2" fmla="*/ 137 w 455"/>
                <a:gd name="T3" fmla="*/ 228 h 456"/>
                <a:gd name="T4" fmla="*/ 228 w 455"/>
                <a:gd name="T5" fmla="*/ 137 h 456"/>
                <a:gd name="T6" fmla="*/ 319 w 455"/>
                <a:gd name="T7" fmla="*/ 228 h 456"/>
                <a:gd name="T8" fmla="*/ 228 w 455"/>
                <a:gd name="T9" fmla="*/ 319 h 456"/>
                <a:gd name="T10" fmla="*/ 400 w 455"/>
                <a:gd name="T11" fmla="*/ 180 h 456"/>
                <a:gd name="T12" fmla="*/ 383 w 455"/>
                <a:gd name="T13" fmla="*/ 140 h 456"/>
                <a:gd name="T14" fmla="*/ 411 w 455"/>
                <a:gd name="T15" fmla="*/ 90 h 456"/>
                <a:gd name="T16" fmla="*/ 366 w 455"/>
                <a:gd name="T17" fmla="*/ 45 h 456"/>
                <a:gd name="T18" fmla="*/ 316 w 455"/>
                <a:gd name="T19" fmla="*/ 73 h 456"/>
                <a:gd name="T20" fmla="*/ 275 w 455"/>
                <a:gd name="T21" fmla="*/ 56 h 456"/>
                <a:gd name="T22" fmla="*/ 259 w 455"/>
                <a:gd name="T23" fmla="*/ 0 h 456"/>
                <a:gd name="T24" fmla="*/ 196 w 455"/>
                <a:gd name="T25" fmla="*/ 0 h 456"/>
                <a:gd name="T26" fmla="*/ 180 w 455"/>
                <a:gd name="T27" fmla="*/ 56 h 456"/>
                <a:gd name="T28" fmla="*/ 139 w 455"/>
                <a:gd name="T29" fmla="*/ 73 h 456"/>
                <a:gd name="T30" fmla="*/ 89 w 455"/>
                <a:gd name="T31" fmla="*/ 45 h 456"/>
                <a:gd name="T32" fmla="*/ 44 w 455"/>
                <a:gd name="T33" fmla="*/ 90 h 456"/>
                <a:gd name="T34" fmla="*/ 72 w 455"/>
                <a:gd name="T35" fmla="*/ 140 h 456"/>
                <a:gd name="T36" fmla="*/ 55 w 455"/>
                <a:gd name="T37" fmla="*/ 180 h 456"/>
                <a:gd name="T38" fmla="*/ 0 w 455"/>
                <a:gd name="T39" fmla="*/ 196 h 456"/>
                <a:gd name="T40" fmla="*/ 0 w 455"/>
                <a:gd name="T41" fmla="*/ 260 h 456"/>
                <a:gd name="T42" fmla="*/ 55 w 455"/>
                <a:gd name="T43" fmla="*/ 276 h 456"/>
                <a:gd name="T44" fmla="*/ 72 w 455"/>
                <a:gd name="T45" fmla="*/ 316 h 456"/>
                <a:gd name="T46" fmla="*/ 44 w 455"/>
                <a:gd name="T47" fmla="*/ 366 h 456"/>
                <a:gd name="T48" fmla="*/ 89 w 455"/>
                <a:gd name="T49" fmla="*/ 411 h 456"/>
                <a:gd name="T50" fmla="*/ 139 w 455"/>
                <a:gd name="T51" fmla="*/ 383 h 456"/>
                <a:gd name="T52" fmla="*/ 180 w 455"/>
                <a:gd name="T53" fmla="*/ 400 h 456"/>
                <a:gd name="T54" fmla="*/ 196 w 455"/>
                <a:gd name="T55" fmla="*/ 456 h 456"/>
                <a:gd name="T56" fmla="*/ 259 w 455"/>
                <a:gd name="T57" fmla="*/ 456 h 456"/>
                <a:gd name="T58" fmla="*/ 275 w 455"/>
                <a:gd name="T59" fmla="*/ 400 h 456"/>
                <a:gd name="T60" fmla="*/ 316 w 455"/>
                <a:gd name="T61" fmla="*/ 383 h 456"/>
                <a:gd name="T62" fmla="*/ 366 w 455"/>
                <a:gd name="T63" fmla="*/ 411 h 456"/>
                <a:gd name="T64" fmla="*/ 411 w 455"/>
                <a:gd name="T65" fmla="*/ 366 h 456"/>
                <a:gd name="T66" fmla="*/ 383 w 455"/>
                <a:gd name="T67" fmla="*/ 316 h 456"/>
                <a:gd name="T68" fmla="*/ 400 w 455"/>
                <a:gd name="T69" fmla="*/ 276 h 456"/>
                <a:gd name="T70" fmla="*/ 455 w 455"/>
                <a:gd name="T71" fmla="*/ 260 h 456"/>
                <a:gd name="T72" fmla="*/ 455 w 455"/>
                <a:gd name="T73" fmla="*/ 196 h 456"/>
                <a:gd name="T74" fmla="*/ 400 w 455"/>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5" h="456">
                  <a:moveTo>
                    <a:pt x="228" y="319"/>
                  </a:moveTo>
                  <a:cubicBezTo>
                    <a:pt x="177" y="319"/>
                    <a:pt x="137" y="278"/>
                    <a:pt x="137" y="228"/>
                  </a:cubicBezTo>
                  <a:cubicBezTo>
                    <a:pt x="137" y="178"/>
                    <a:pt x="177" y="137"/>
                    <a:pt x="228" y="137"/>
                  </a:cubicBezTo>
                  <a:cubicBezTo>
                    <a:pt x="278" y="137"/>
                    <a:pt x="319" y="178"/>
                    <a:pt x="319" y="228"/>
                  </a:cubicBezTo>
                  <a:cubicBezTo>
                    <a:pt x="319" y="278"/>
                    <a:pt x="278" y="319"/>
                    <a:pt x="228" y="319"/>
                  </a:cubicBezTo>
                  <a:close/>
                  <a:moveTo>
                    <a:pt x="400" y="180"/>
                  </a:moveTo>
                  <a:cubicBezTo>
                    <a:pt x="396" y="166"/>
                    <a:pt x="390" y="152"/>
                    <a:pt x="383" y="140"/>
                  </a:cubicBezTo>
                  <a:cubicBezTo>
                    <a:pt x="411" y="90"/>
                    <a:pt x="411" y="90"/>
                    <a:pt x="411" y="90"/>
                  </a:cubicBezTo>
                  <a:cubicBezTo>
                    <a:pt x="366" y="45"/>
                    <a:pt x="366" y="45"/>
                    <a:pt x="366" y="45"/>
                  </a:cubicBezTo>
                  <a:cubicBezTo>
                    <a:pt x="316" y="73"/>
                    <a:pt x="316" y="73"/>
                    <a:pt x="316" y="73"/>
                  </a:cubicBezTo>
                  <a:cubicBezTo>
                    <a:pt x="303" y="65"/>
                    <a:pt x="290" y="60"/>
                    <a:pt x="275" y="56"/>
                  </a:cubicBezTo>
                  <a:cubicBezTo>
                    <a:pt x="259" y="0"/>
                    <a:pt x="259" y="0"/>
                    <a:pt x="259" y="0"/>
                  </a:cubicBezTo>
                  <a:cubicBezTo>
                    <a:pt x="196" y="0"/>
                    <a:pt x="196" y="0"/>
                    <a:pt x="196" y="0"/>
                  </a:cubicBezTo>
                  <a:cubicBezTo>
                    <a:pt x="180" y="56"/>
                    <a:pt x="180" y="56"/>
                    <a:pt x="180" y="56"/>
                  </a:cubicBezTo>
                  <a:cubicBezTo>
                    <a:pt x="166" y="60"/>
                    <a:pt x="152" y="65"/>
                    <a:pt x="139" y="73"/>
                  </a:cubicBezTo>
                  <a:cubicBezTo>
                    <a:pt x="89" y="45"/>
                    <a:pt x="89" y="45"/>
                    <a:pt x="89" y="45"/>
                  </a:cubicBezTo>
                  <a:cubicBezTo>
                    <a:pt x="44" y="90"/>
                    <a:pt x="44" y="90"/>
                    <a:pt x="44" y="90"/>
                  </a:cubicBezTo>
                  <a:cubicBezTo>
                    <a:pt x="72" y="140"/>
                    <a:pt x="72" y="140"/>
                    <a:pt x="72" y="140"/>
                  </a:cubicBezTo>
                  <a:cubicBezTo>
                    <a:pt x="65" y="152"/>
                    <a:pt x="59" y="166"/>
                    <a:pt x="55" y="180"/>
                  </a:cubicBezTo>
                  <a:cubicBezTo>
                    <a:pt x="0" y="196"/>
                    <a:pt x="0" y="196"/>
                    <a:pt x="0" y="196"/>
                  </a:cubicBezTo>
                  <a:cubicBezTo>
                    <a:pt x="0" y="260"/>
                    <a:pt x="0" y="260"/>
                    <a:pt x="0" y="260"/>
                  </a:cubicBezTo>
                  <a:cubicBezTo>
                    <a:pt x="55" y="276"/>
                    <a:pt x="55" y="276"/>
                    <a:pt x="55" y="276"/>
                  </a:cubicBezTo>
                  <a:cubicBezTo>
                    <a:pt x="59" y="290"/>
                    <a:pt x="65" y="304"/>
                    <a:pt x="72" y="316"/>
                  </a:cubicBezTo>
                  <a:cubicBezTo>
                    <a:pt x="44" y="366"/>
                    <a:pt x="44" y="366"/>
                    <a:pt x="44" y="366"/>
                  </a:cubicBezTo>
                  <a:cubicBezTo>
                    <a:pt x="89" y="411"/>
                    <a:pt x="89" y="411"/>
                    <a:pt x="89" y="411"/>
                  </a:cubicBezTo>
                  <a:cubicBezTo>
                    <a:pt x="139" y="383"/>
                    <a:pt x="139" y="383"/>
                    <a:pt x="139" y="383"/>
                  </a:cubicBezTo>
                  <a:cubicBezTo>
                    <a:pt x="152" y="391"/>
                    <a:pt x="166" y="396"/>
                    <a:pt x="180" y="400"/>
                  </a:cubicBezTo>
                  <a:cubicBezTo>
                    <a:pt x="196" y="456"/>
                    <a:pt x="196" y="456"/>
                    <a:pt x="196" y="456"/>
                  </a:cubicBezTo>
                  <a:cubicBezTo>
                    <a:pt x="259" y="456"/>
                    <a:pt x="259" y="456"/>
                    <a:pt x="259" y="456"/>
                  </a:cubicBezTo>
                  <a:cubicBezTo>
                    <a:pt x="275" y="400"/>
                    <a:pt x="275" y="400"/>
                    <a:pt x="275" y="400"/>
                  </a:cubicBezTo>
                  <a:cubicBezTo>
                    <a:pt x="290" y="396"/>
                    <a:pt x="303" y="391"/>
                    <a:pt x="316" y="383"/>
                  </a:cubicBezTo>
                  <a:cubicBezTo>
                    <a:pt x="366" y="411"/>
                    <a:pt x="366" y="411"/>
                    <a:pt x="366" y="411"/>
                  </a:cubicBezTo>
                  <a:cubicBezTo>
                    <a:pt x="411" y="366"/>
                    <a:pt x="411" y="366"/>
                    <a:pt x="411" y="366"/>
                  </a:cubicBezTo>
                  <a:cubicBezTo>
                    <a:pt x="383" y="316"/>
                    <a:pt x="383" y="316"/>
                    <a:pt x="383" y="316"/>
                  </a:cubicBezTo>
                  <a:cubicBezTo>
                    <a:pt x="390" y="304"/>
                    <a:pt x="396" y="290"/>
                    <a:pt x="400" y="276"/>
                  </a:cubicBezTo>
                  <a:cubicBezTo>
                    <a:pt x="455" y="260"/>
                    <a:pt x="455" y="260"/>
                    <a:pt x="455" y="260"/>
                  </a:cubicBezTo>
                  <a:cubicBezTo>
                    <a:pt x="455" y="196"/>
                    <a:pt x="455" y="196"/>
                    <a:pt x="455"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14">
            <a:extLst>
              <a:ext uri="{FF2B5EF4-FFF2-40B4-BE49-F238E27FC236}">
                <a16:creationId xmlns:a16="http://schemas.microsoft.com/office/drawing/2014/main" id="{B576A291-EECD-4E59-8A09-17BC1D1EB099}"/>
              </a:ext>
            </a:extLst>
          </p:cNvPr>
          <p:cNvSpPr>
            <a:spLocks/>
          </p:cNvSpPr>
          <p:nvPr/>
        </p:nvSpPr>
        <p:spPr bwMode="auto">
          <a:xfrm>
            <a:off x="7583100" y="4198196"/>
            <a:ext cx="507097" cy="604439"/>
          </a:xfrm>
          <a:custGeom>
            <a:avLst/>
            <a:gdLst>
              <a:gd name="T0" fmla="*/ 612 w 956"/>
              <a:gd name="T1" fmla="*/ 110 h 1138"/>
              <a:gd name="T2" fmla="*/ 478 w 956"/>
              <a:gd name="T3" fmla="*/ 0 h 1138"/>
              <a:gd name="T4" fmla="*/ 341 w 956"/>
              <a:gd name="T5" fmla="*/ 137 h 1138"/>
              <a:gd name="T6" fmla="*/ 478 w 956"/>
              <a:gd name="T7" fmla="*/ 273 h 1138"/>
              <a:gd name="T8" fmla="*/ 598 w 956"/>
              <a:gd name="T9" fmla="*/ 202 h 1138"/>
              <a:gd name="T10" fmla="*/ 862 w 956"/>
              <a:gd name="T11" fmla="*/ 523 h 1138"/>
              <a:gd name="T12" fmla="*/ 94 w 956"/>
              <a:gd name="T13" fmla="*/ 523 h 1138"/>
              <a:gd name="T14" fmla="*/ 275 w 956"/>
              <a:gd name="T15" fmla="*/ 240 h 1138"/>
              <a:gd name="T16" fmla="*/ 251 w 956"/>
              <a:gd name="T17" fmla="*/ 148 h 1138"/>
              <a:gd name="T18" fmla="*/ 0 w 956"/>
              <a:gd name="T19" fmla="*/ 569 h 1138"/>
              <a:gd name="T20" fmla="*/ 344 w 956"/>
              <a:gd name="T21" fmla="*/ 1028 h 1138"/>
              <a:gd name="T22" fmla="*/ 478 w 956"/>
              <a:gd name="T23" fmla="*/ 1138 h 1138"/>
              <a:gd name="T24" fmla="*/ 615 w 956"/>
              <a:gd name="T25" fmla="*/ 1001 h 1138"/>
              <a:gd name="T26" fmla="*/ 478 w 956"/>
              <a:gd name="T27" fmla="*/ 865 h 1138"/>
              <a:gd name="T28" fmla="*/ 358 w 956"/>
              <a:gd name="T29" fmla="*/ 936 h 1138"/>
              <a:gd name="T30" fmla="*/ 94 w 956"/>
              <a:gd name="T31" fmla="*/ 615 h 1138"/>
              <a:gd name="T32" fmla="*/ 862 w 956"/>
              <a:gd name="T33" fmla="*/ 615 h 1138"/>
              <a:gd name="T34" fmla="*/ 681 w 956"/>
              <a:gd name="T35" fmla="*/ 898 h 1138"/>
              <a:gd name="T36" fmla="*/ 705 w 956"/>
              <a:gd name="T37" fmla="*/ 990 h 1138"/>
              <a:gd name="T38" fmla="*/ 956 w 956"/>
              <a:gd name="T39" fmla="*/ 569 h 1138"/>
              <a:gd name="T40" fmla="*/ 612 w 956"/>
              <a:gd name="T41" fmla="*/ 11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6" h="1138">
                <a:moveTo>
                  <a:pt x="612" y="110"/>
                </a:moveTo>
                <a:cubicBezTo>
                  <a:pt x="600" y="48"/>
                  <a:pt x="544" y="0"/>
                  <a:pt x="478" y="0"/>
                </a:cubicBezTo>
                <a:cubicBezTo>
                  <a:pt x="403" y="0"/>
                  <a:pt x="341" y="61"/>
                  <a:pt x="341" y="137"/>
                </a:cubicBezTo>
                <a:cubicBezTo>
                  <a:pt x="341" y="212"/>
                  <a:pt x="403" y="273"/>
                  <a:pt x="478" y="273"/>
                </a:cubicBezTo>
                <a:cubicBezTo>
                  <a:pt x="530" y="273"/>
                  <a:pt x="575" y="244"/>
                  <a:pt x="598" y="202"/>
                </a:cubicBezTo>
                <a:cubicBezTo>
                  <a:pt x="739" y="248"/>
                  <a:pt x="844" y="372"/>
                  <a:pt x="862" y="523"/>
                </a:cubicBezTo>
                <a:cubicBezTo>
                  <a:pt x="94" y="523"/>
                  <a:pt x="94" y="523"/>
                  <a:pt x="94" y="523"/>
                </a:cubicBezTo>
                <a:cubicBezTo>
                  <a:pt x="108" y="403"/>
                  <a:pt x="177" y="300"/>
                  <a:pt x="275" y="240"/>
                </a:cubicBezTo>
                <a:cubicBezTo>
                  <a:pt x="261" y="212"/>
                  <a:pt x="253" y="181"/>
                  <a:pt x="251" y="148"/>
                </a:cubicBezTo>
                <a:cubicBezTo>
                  <a:pt x="102" y="229"/>
                  <a:pt x="0" y="387"/>
                  <a:pt x="0" y="569"/>
                </a:cubicBezTo>
                <a:cubicBezTo>
                  <a:pt x="0" y="786"/>
                  <a:pt x="145" y="970"/>
                  <a:pt x="344" y="1028"/>
                </a:cubicBezTo>
                <a:cubicBezTo>
                  <a:pt x="356" y="1090"/>
                  <a:pt x="412" y="1138"/>
                  <a:pt x="478" y="1138"/>
                </a:cubicBezTo>
                <a:cubicBezTo>
                  <a:pt x="553" y="1138"/>
                  <a:pt x="615" y="1077"/>
                  <a:pt x="615" y="1001"/>
                </a:cubicBezTo>
                <a:cubicBezTo>
                  <a:pt x="615" y="926"/>
                  <a:pt x="553" y="865"/>
                  <a:pt x="478" y="865"/>
                </a:cubicBezTo>
                <a:cubicBezTo>
                  <a:pt x="426" y="865"/>
                  <a:pt x="381" y="894"/>
                  <a:pt x="358" y="936"/>
                </a:cubicBezTo>
                <a:cubicBezTo>
                  <a:pt x="217" y="890"/>
                  <a:pt x="112" y="766"/>
                  <a:pt x="94" y="615"/>
                </a:cubicBezTo>
                <a:cubicBezTo>
                  <a:pt x="862" y="615"/>
                  <a:pt x="862" y="615"/>
                  <a:pt x="862" y="615"/>
                </a:cubicBezTo>
                <a:cubicBezTo>
                  <a:pt x="848" y="735"/>
                  <a:pt x="779" y="838"/>
                  <a:pt x="681" y="898"/>
                </a:cubicBezTo>
                <a:cubicBezTo>
                  <a:pt x="695" y="926"/>
                  <a:pt x="703" y="957"/>
                  <a:pt x="705" y="990"/>
                </a:cubicBezTo>
                <a:cubicBezTo>
                  <a:pt x="854" y="909"/>
                  <a:pt x="956" y="751"/>
                  <a:pt x="956" y="569"/>
                </a:cubicBezTo>
                <a:cubicBezTo>
                  <a:pt x="956" y="352"/>
                  <a:pt x="811" y="168"/>
                  <a:pt x="612" y="110"/>
                </a:cubicBezTo>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17">
            <a:extLst>
              <a:ext uri="{FF2B5EF4-FFF2-40B4-BE49-F238E27FC236}">
                <a16:creationId xmlns:a16="http://schemas.microsoft.com/office/drawing/2014/main" id="{5D9E13CD-65D3-4008-92A4-D0A57A4D5570}"/>
              </a:ext>
            </a:extLst>
          </p:cNvPr>
          <p:cNvGrpSpPr>
            <a:grpSpLocks noChangeAspect="1"/>
          </p:cNvGrpSpPr>
          <p:nvPr/>
        </p:nvGrpSpPr>
        <p:grpSpPr bwMode="auto">
          <a:xfrm>
            <a:off x="5841145" y="2081981"/>
            <a:ext cx="562368" cy="562874"/>
            <a:chOff x="-1" y="0"/>
            <a:chExt cx="2224" cy="2226"/>
          </a:xfrm>
          <a:solidFill>
            <a:srgbClr val="047CDA"/>
          </a:solidFill>
        </p:grpSpPr>
        <p:sp>
          <p:nvSpPr>
            <p:cNvPr id="79" name="Rectangle 18">
              <a:extLst>
                <a:ext uri="{FF2B5EF4-FFF2-40B4-BE49-F238E27FC236}">
                  <a16:creationId xmlns:a16="http://schemas.microsoft.com/office/drawing/2014/main" id="{5C653DF1-5E0D-44C8-A527-6F39E5524AFD}"/>
                </a:ext>
              </a:extLst>
            </p:cNvPr>
            <p:cNvSpPr>
              <a:spLocks noChangeArrowheads="1"/>
            </p:cNvSpPr>
            <p:nvPr/>
          </p:nvSpPr>
          <p:spPr bwMode="auto">
            <a:xfrm>
              <a:off x="1562" y="1138"/>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9">
              <a:extLst>
                <a:ext uri="{FF2B5EF4-FFF2-40B4-BE49-F238E27FC236}">
                  <a16:creationId xmlns:a16="http://schemas.microsoft.com/office/drawing/2014/main" id="{058A8461-3A3A-4C11-A8E6-6D948581ABAF}"/>
                </a:ext>
              </a:extLst>
            </p:cNvPr>
            <p:cNvSpPr>
              <a:spLocks noChangeArrowheads="1"/>
            </p:cNvSpPr>
            <p:nvPr/>
          </p:nvSpPr>
          <p:spPr bwMode="auto">
            <a:xfrm>
              <a:off x="1562"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0">
              <a:extLst>
                <a:ext uri="{FF2B5EF4-FFF2-40B4-BE49-F238E27FC236}">
                  <a16:creationId xmlns:a16="http://schemas.microsoft.com/office/drawing/2014/main" id="{2D66C5D6-AA93-4539-8317-9BF09D1CE130}"/>
                </a:ext>
              </a:extLst>
            </p:cNvPr>
            <p:cNvSpPr>
              <a:spLocks noChangeArrowheads="1"/>
            </p:cNvSpPr>
            <p:nvPr/>
          </p:nvSpPr>
          <p:spPr bwMode="auto">
            <a:xfrm>
              <a:off x="426"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1">
              <a:extLst>
                <a:ext uri="{FF2B5EF4-FFF2-40B4-BE49-F238E27FC236}">
                  <a16:creationId xmlns:a16="http://schemas.microsoft.com/office/drawing/2014/main" id="{28CFBCF2-8D75-40E4-80FC-D6D90EC6E8C6}"/>
                </a:ext>
              </a:extLst>
            </p:cNvPr>
            <p:cNvSpPr>
              <a:spLocks noEditPoints="1"/>
            </p:cNvSpPr>
            <p:nvPr/>
          </p:nvSpPr>
          <p:spPr bwMode="auto">
            <a:xfrm>
              <a:off x="-1" y="950"/>
              <a:ext cx="1275" cy="1276"/>
            </a:xfrm>
            <a:custGeom>
              <a:avLst/>
              <a:gdLst>
                <a:gd name="T0" fmla="*/ 458 w 613"/>
                <a:gd name="T1" fmla="*/ 344 h 612"/>
                <a:gd name="T2" fmla="*/ 268 w 613"/>
                <a:gd name="T3" fmla="*/ 345 h 612"/>
                <a:gd name="T4" fmla="*/ 269 w 613"/>
                <a:gd name="T5" fmla="*/ 155 h 612"/>
                <a:gd name="T6" fmla="*/ 459 w 613"/>
                <a:gd name="T7" fmla="*/ 154 h 612"/>
                <a:gd name="T8" fmla="*/ 458 w 613"/>
                <a:gd name="T9" fmla="*/ 344 h 612"/>
                <a:gd name="T10" fmla="*/ 204 w 613"/>
                <a:gd name="T11" fmla="*/ 89 h 612"/>
                <a:gd name="T12" fmla="*/ 173 w 613"/>
                <a:gd name="T13" fmla="*/ 374 h 612"/>
                <a:gd name="T14" fmla="*/ 0 w 613"/>
                <a:gd name="T15" fmla="*/ 547 h 612"/>
                <a:gd name="T16" fmla="*/ 64 w 613"/>
                <a:gd name="T17" fmla="*/ 612 h 612"/>
                <a:gd name="T18" fmla="*/ 237 w 613"/>
                <a:gd name="T19" fmla="*/ 439 h 612"/>
                <a:gd name="T20" fmla="*/ 523 w 613"/>
                <a:gd name="T21" fmla="*/ 409 h 612"/>
                <a:gd name="T22" fmla="*/ 525 w 613"/>
                <a:gd name="T23" fmla="*/ 88 h 612"/>
                <a:gd name="T24" fmla="*/ 204 w 613"/>
                <a:gd name="T25" fmla="*/ 8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3" h="612">
                  <a:moveTo>
                    <a:pt x="458" y="344"/>
                  </a:moveTo>
                  <a:cubicBezTo>
                    <a:pt x="405" y="397"/>
                    <a:pt x="320" y="397"/>
                    <a:pt x="268" y="345"/>
                  </a:cubicBezTo>
                  <a:cubicBezTo>
                    <a:pt x="216" y="293"/>
                    <a:pt x="216" y="208"/>
                    <a:pt x="269" y="155"/>
                  </a:cubicBezTo>
                  <a:cubicBezTo>
                    <a:pt x="322" y="102"/>
                    <a:pt x="407" y="102"/>
                    <a:pt x="459" y="154"/>
                  </a:cubicBezTo>
                  <a:cubicBezTo>
                    <a:pt x="511" y="206"/>
                    <a:pt x="511" y="291"/>
                    <a:pt x="458" y="344"/>
                  </a:cubicBezTo>
                  <a:moveTo>
                    <a:pt x="204" y="89"/>
                  </a:moveTo>
                  <a:cubicBezTo>
                    <a:pt x="126" y="167"/>
                    <a:pt x="115" y="286"/>
                    <a:pt x="173" y="374"/>
                  </a:cubicBezTo>
                  <a:cubicBezTo>
                    <a:pt x="0" y="547"/>
                    <a:pt x="0" y="547"/>
                    <a:pt x="0" y="547"/>
                  </a:cubicBezTo>
                  <a:cubicBezTo>
                    <a:pt x="64" y="612"/>
                    <a:pt x="64" y="612"/>
                    <a:pt x="64" y="612"/>
                  </a:cubicBezTo>
                  <a:cubicBezTo>
                    <a:pt x="237" y="439"/>
                    <a:pt x="237" y="439"/>
                    <a:pt x="237" y="439"/>
                  </a:cubicBezTo>
                  <a:cubicBezTo>
                    <a:pt x="325" y="498"/>
                    <a:pt x="445" y="487"/>
                    <a:pt x="523" y="409"/>
                  </a:cubicBezTo>
                  <a:cubicBezTo>
                    <a:pt x="613" y="320"/>
                    <a:pt x="613" y="176"/>
                    <a:pt x="525" y="88"/>
                  </a:cubicBezTo>
                  <a:cubicBezTo>
                    <a:pt x="437" y="0"/>
                    <a:pt x="293" y="0"/>
                    <a:pt x="204"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Freeform 25">
            <a:extLst>
              <a:ext uri="{FF2B5EF4-FFF2-40B4-BE49-F238E27FC236}">
                <a16:creationId xmlns:a16="http://schemas.microsoft.com/office/drawing/2014/main" id="{3A5AE66C-1E85-4FAB-B2F4-4BD8A178BE4B}"/>
              </a:ext>
            </a:extLst>
          </p:cNvPr>
          <p:cNvSpPr>
            <a:spLocks noEditPoints="1"/>
          </p:cNvSpPr>
          <p:nvPr/>
        </p:nvSpPr>
        <p:spPr bwMode="auto">
          <a:xfrm>
            <a:off x="1065148" y="4353526"/>
            <a:ext cx="580940" cy="557643"/>
          </a:xfrm>
          <a:custGeom>
            <a:avLst/>
            <a:gdLst>
              <a:gd name="T0" fmla="*/ 364 w 1115"/>
              <a:gd name="T1" fmla="*/ 840 h 1068"/>
              <a:gd name="T2" fmla="*/ 230 w 1115"/>
              <a:gd name="T3" fmla="*/ 705 h 1068"/>
              <a:gd name="T4" fmla="*/ 364 w 1115"/>
              <a:gd name="T5" fmla="*/ 570 h 1068"/>
              <a:gd name="T6" fmla="*/ 498 w 1115"/>
              <a:gd name="T7" fmla="*/ 705 h 1068"/>
              <a:gd name="T8" fmla="*/ 364 w 1115"/>
              <a:gd name="T9" fmla="*/ 840 h 1068"/>
              <a:gd name="T10" fmla="*/ 364 w 1115"/>
              <a:gd name="T11" fmla="*/ 478 h 1068"/>
              <a:gd name="T12" fmla="*/ 592 w 1115"/>
              <a:gd name="T13" fmla="*/ 705 h 1068"/>
              <a:gd name="T14" fmla="*/ 364 w 1115"/>
              <a:gd name="T15" fmla="*/ 933 h 1068"/>
              <a:gd name="T16" fmla="*/ 238 w 1115"/>
              <a:gd name="T17" fmla="*/ 895 h 1068"/>
              <a:gd name="T18" fmla="*/ 64 w 1115"/>
              <a:gd name="T19" fmla="*/ 1068 h 1068"/>
              <a:gd name="T20" fmla="*/ 0 w 1115"/>
              <a:gd name="T21" fmla="*/ 1003 h 1068"/>
              <a:gd name="T22" fmla="*/ 174 w 1115"/>
              <a:gd name="T23" fmla="*/ 830 h 1068"/>
              <a:gd name="T24" fmla="*/ 137 w 1115"/>
              <a:gd name="T25" fmla="*/ 705 h 1068"/>
              <a:gd name="T26" fmla="*/ 364 w 1115"/>
              <a:gd name="T27" fmla="*/ 478 h 1068"/>
              <a:gd name="T28" fmla="*/ 205 w 1115"/>
              <a:gd name="T29" fmla="*/ 91 h 1068"/>
              <a:gd name="T30" fmla="*/ 205 w 1115"/>
              <a:gd name="T31" fmla="*/ 0 h 1068"/>
              <a:gd name="T32" fmla="*/ 1115 w 1115"/>
              <a:gd name="T33" fmla="*/ 0 h 1068"/>
              <a:gd name="T34" fmla="*/ 1115 w 1115"/>
              <a:gd name="T35" fmla="*/ 91 h 1068"/>
              <a:gd name="T36" fmla="*/ 205 w 1115"/>
              <a:gd name="T37" fmla="*/ 91 h 1068"/>
              <a:gd name="T38" fmla="*/ 205 w 1115"/>
              <a:gd name="T39" fmla="*/ 341 h 1068"/>
              <a:gd name="T40" fmla="*/ 205 w 1115"/>
              <a:gd name="T41" fmla="*/ 250 h 1068"/>
              <a:gd name="T42" fmla="*/ 1115 w 1115"/>
              <a:gd name="T43" fmla="*/ 250 h 1068"/>
              <a:gd name="T44" fmla="*/ 1115 w 1115"/>
              <a:gd name="T45" fmla="*/ 341 h 1068"/>
              <a:gd name="T46" fmla="*/ 205 w 1115"/>
              <a:gd name="T47" fmla="*/ 341 h 1068"/>
              <a:gd name="T48" fmla="*/ 662 w 1115"/>
              <a:gd name="T49" fmla="*/ 592 h 1068"/>
              <a:gd name="T50" fmla="*/ 609 w 1115"/>
              <a:gd name="T51" fmla="*/ 501 h 1068"/>
              <a:gd name="T52" fmla="*/ 1115 w 1115"/>
              <a:gd name="T53" fmla="*/ 501 h 1068"/>
              <a:gd name="T54" fmla="*/ 1115 w 1115"/>
              <a:gd name="T55" fmla="*/ 592 h 1068"/>
              <a:gd name="T56" fmla="*/ 662 w 1115"/>
              <a:gd name="T57" fmla="*/ 592 h 1068"/>
              <a:gd name="T58" fmla="*/ 652 w 1115"/>
              <a:gd name="T59" fmla="*/ 842 h 1068"/>
              <a:gd name="T60" fmla="*/ 680 w 1115"/>
              <a:gd name="T61" fmla="*/ 751 h 1068"/>
              <a:gd name="T62" fmla="*/ 1115 w 1115"/>
              <a:gd name="T63" fmla="*/ 751 h 1068"/>
              <a:gd name="T64" fmla="*/ 1115 w 1115"/>
              <a:gd name="T65" fmla="*/ 842 h 1068"/>
              <a:gd name="T66" fmla="*/ 652 w 1115"/>
              <a:gd name="T67" fmla="*/ 842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 h="1068">
                <a:moveTo>
                  <a:pt x="364" y="840"/>
                </a:moveTo>
                <a:cubicBezTo>
                  <a:pt x="290" y="840"/>
                  <a:pt x="230" y="780"/>
                  <a:pt x="230" y="705"/>
                </a:cubicBezTo>
                <a:cubicBezTo>
                  <a:pt x="230" y="631"/>
                  <a:pt x="290" y="570"/>
                  <a:pt x="364" y="570"/>
                </a:cubicBezTo>
                <a:cubicBezTo>
                  <a:pt x="438" y="570"/>
                  <a:pt x="498" y="631"/>
                  <a:pt x="498" y="705"/>
                </a:cubicBezTo>
                <a:cubicBezTo>
                  <a:pt x="498" y="780"/>
                  <a:pt x="438" y="840"/>
                  <a:pt x="364" y="840"/>
                </a:cubicBezTo>
                <a:moveTo>
                  <a:pt x="364" y="478"/>
                </a:moveTo>
                <a:cubicBezTo>
                  <a:pt x="490" y="478"/>
                  <a:pt x="592" y="580"/>
                  <a:pt x="592" y="705"/>
                </a:cubicBezTo>
                <a:cubicBezTo>
                  <a:pt x="592" y="831"/>
                  <a:pt x="490" y="933"/>
                  <a:pt x="364" y="933"/>
                </a:cubicBezTo>
                <a:cubicBezTo>
                  <a:pt x="317" y="933"/>
                  <a:pt x="274" y="919"/>
                  <a:pt x="238" y="895"/>
                </a:cubicBezTo>
                <a:cubicBezTo>
                  <a:pt x="64" y="1068"/>
                  <a:pt x="64" y="1068"/>
                  <a:pt x="64" y="1068"/>
                </a:cubicBezTo>
                <a:cubicBezTo>
                  <a:pt x="0" y="1003"/>
                  <a:pt x="0" y="1003"/>
                  <a:pt x="0" y="1003"/>
                </a:cubicBezTo>
                <a:cubicBezTo>
                  <a:pt x="174" y="830"/>
                  <a:pt x="174" y="830"/>
                  <a:pt x="174" y="830"/>
                </a:cubicBezTo>
                <a:cubicBezTo>
                  <a:pt x="150" y="794"/>
                  <a:pt x="137" y="751"/>
                  <a:pt x="137" y="705"/>
                </a:cubicBezTo>
                <a:cubicBezTo>
                  <a:pt x="137" y="580"/>
                  <a:pt x="238" y="478"/>
                  <a:pt x="364" y="478"/>
                </a:cubicBezTo>
                <a:close/>
                <a:moveTo>
                  <a:pt x="205" y="91"/>
                </a:moveTo>
                <a:cubicBezTo>
                  <a:pt x="205" y="0"/>
                  <a:pt x="205" y="0"/>
                  <a:pt x="205" y="0"/>
                </a:cubicBezTo>
                <a:cubicBezTo>
                  <a:pt x="1115" y="0"/>
                  <a:pt x="1115" y="0"/>
                  <a:pt x="1115" y="0"/>
                </a:cubicBezTo>
                <a:cubicBezTo>
                  <a:pt x="1115" y="91"/>
                  <a:pt x="1115" y="91"/>
                  <a:pt x="1115" y="91"/>
                </a:cubicBezTo>
                <a:lnTo>
                  <a:pt x="205" y="91"/>
                </a:lnTo>
                <a:close/>
                <a:moveTo>
                  <a:pt x="205" y="341"/>
                </a:moveTo>
                <a:cubicBezTo>
                  <a:pt x="205" y="250"/>
                  <a:pt x="205" y="250"/>
                  <a:pt x="205" y="250"/>
                </a:cubicBezTo>
                <a:cubicBezTo>
                  <a:pt x="1115" y="250"/>
                  <a:pt x="1115" y="250"/>
                  <a:pt x="1115" y="250"/>
                </a:cubicBezTo>
                <a:cubicBezTo>
                  <a:pt x="1115" y="341"/>
                  <a:pt x="1115" y="341"/>
                  <a:pt x="1115" y="341"/>
                </a:cubicBezTo>
                <a:lnTo>
                  <a:pt x="205" y="341"/>
                </a:lnTo>
                <a:close/>
                <a:moveTo>
                  <a:pt x="662" y="592"/>
                </a:moveTo>
                <a:cubicBezTo>
                  <a:pt x="649" y="558"/>
                  <a:pt x="631" y="527"/>
                  <a:pt x="609" y="501"/>
                </a:cubicBezTo>
                <a:cubicBezTo>
                  <a:pt x="1115" y="501"/>
                  <a:pt x="1115" y="501"/>
                  <a:pt x="1115" y="501"/>
                </a:cubicBezTo>
                <a:cubicBezTo>
                  <a:pt x="1115" y="592"/>
                  <a:pt x="1115" y="592"/>
                  <a:pt x="1115" y="592"/>
                </a:cubicBezTo>
                <a:lnTo>
                  <a:pt x="662" y="592"/>
                </a:lnTo>
                <a:close/>
                <a:moveTo>
                  <a:pt x="652" y="842"/>
                </a:moveTo>
                <a:cubicBezTo>
                  <a:pt x="666" y="814"/>
                  <a:pt x="675" y="783"/>
                  <a:pt x="680" y="751"/>
                </a:cubicBezTo>
                <a:cubicBezTo>
                  <a:pt x="1115" y="751"/>
                  <a:pt x="1115" y="751"/>
                  <a:pt x="1115" y="751"/>
                </a:cubicBezTo>
                <a:cubicBezTo>
                  <a:pt x="1115" y="842"/>
                  <a:pt x="1115" y="842"/>
                  <a:pt x="1115" y="842"/>
                </a:cubicBezTo>
                <a:lnTo>
                  <a:pt x="652" y="84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4" name="Group 28">
            <a:extLst>
              <a:ext uri="{FF2B5EF4-FFF2-40B4-BE49-F238E27FC236}">
                <a16:creationId xmlns:a16="http://schemas.microsoft.com/office/drawing/2014/main" id="{7F177447-C79F-4F7B-8571-B9EB80393231}"/>
              </a:ext>
            </a:extLst>
          </p:cNvPr>
          <p:cNvGrpSpPr>
            <a:grpSpLocks noChangeAspect="1"/>
          </p:cNvGrpSpPr>
          <p:nvPr/>
        </p:nvGrpSpPr>
        <p:grpSpPr bwMode="auto">
          <a:xfrm>
            <a:off x="9177110" y="2059440"/>
            <a:ext cx="637088" cy="625439"/>
            <a:chOff x="-2" y="1"/>
            <a:chExt cx="2461" cy="2416"/>
          </a:xfrm>
          <a:solidFill>
            <a:srgbClr val="047CDA"/>
          </a:solidFill>
        </p:grpSpPr>
        <p:sp>
          <p:nvSpPr>
            <p:cNvPr id="85" name="Freeform 29">
              <a:extLst>
                <a:ext uri="{FF2B5EF4-FFF2-40B4-BE49-F238E27FC236}">
                  <a16:creationId xmlns:a16="http://schemas.microsoft.com/office/drawing/2014/main" id="{10932EC3-5C82-41A6-9FD9-2D198A47073A}"/>
                </a:ext>
              </a:extLst>
            </p:cNvPr>
            <p:cNvSpPr>
              <a:spLocks noEditPoints="1"/>
            </p:cNvSpPr>
            <p:nvPr/>
          </p:nvSpPr>
          <p:spPr bwMode="auto">
            <a:xfrm>
              <a:off x="566" y="1"/>
              <a:ext cx="1893" cy="1897"/>
            </a:xfrm>
            <a:custGeom>
              <a:avLst/>
              <a:gdLst>
                <a:gd name="T0" fmla="*/ 910 w 910"/>
                <a:gd name="T1" fmla="*/ 0 h 910"/>
                <a:gd name="T2" fmla="*/ 910 w 910"/>
                <a:gd name="T3" fmla="*/ 910 h 910"/>
                <a:gd name="T4" fmla="*/ 388 w 910"/>
                <a:gd name="T5" fmla="*/ 910 h 910"/>
                <a:gd name="T6" fmla="*/ 408 w 910"/>
                <a:gd name="T7" fmla="*/ 819 h 910"/>
                <a:gd name="T8" fmla="*/ 819 w 910"/>
                <a:gd name="T9" fmla="*/ 819 h 910"/>
                <a:gd name="T10" fmla="*/ 819 w 910"/>
                <a:gd name="T11" fmla="*/ 91 h 910"/>
                <a:gd name="T12" fmla="*/ 91 w 910"/>
                <a:gd name="T13" fmla="*/ 91 h 910"/>
                <a:gd name="T14" fmla="*/ 91 w 910"/>
                <a:gd name="T15" fmla="*/ 478 h 910"/>
                <a:gd name="T16" fmla="*/ 0 w 910"/>
                <a:gd name="T17" fmla="*/ 491 h 910"/>
                <a:gd name="T18" fmla="*/ 0 w 910"/>
                <a:gd name="T19" fmla="*/ 0 h 910"/>
                <a:gd name="T20" fmla="*/ 910 w 910"/>
                <a:gd name="T21" fmla="*/ 0 h 910"/>
                <a:gd name="T22" fmla="*/ 621 w 910"/>
                <a:gd name="T23" fmla="*/ 455 h 910"/>
                <a:gd name="T24" fmla="*/ 341 w 910"/>
                <a:gd name="T25" fmla="*/ 637 h 910"/>
                <a:gd name="T26" fmla="*/ 341 w 910"/>
                <a:gd name="T27" fmla="*/ 273 h 910"/>
                <a:gd name="T28" fmla="*/ 621 w 910"/>
                <a:gd name="T29" fmla="*/ 455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0" h="910">
                  <a:moveTo>
                    <a:pt x="910" y="0"/>
                  </a:moveTo>
                  <a:cubicBezTo>
                    <a:pt x="910" y="910"/>
                    <a:pt x="910" y="910"/>
                    <a:pt x="910" y="910"/>
                  </a:cubicBezTo>
                  <a:cubicBezTo>
                    <a:pt x="388" y="910"/>
                    <a:pt x="388" y="910"/>
                    <a:pt x="388" y="910"/>
                  </a:cubicBezTo>
                  <a:cubicBezTo>
                    <a:pt x="399" y="882"/>
                    <a:pt x="406" y="851"/>
                    <a:pt x="408" y="819"/>
                  </a:cubicBezTo>
                  <a:cubicBezTo>
                    <a:pt x="819" y="819"/>
                    <a:pt x="819" y="819"/>
                    <a:pt x="819" y="819"/>
                  </a:cubicBezTo>
                  <a:cubicBezTo>
                    <a:pt x="819" y="91"/>
                    <a:pt x="819" y="91"/>
                    <a:pt x="819" y="91"/>
                  </a:cubicBezTo>
                  <a:cubicBezTo>
                    <a:pt x="91" y="91"/>
                    <a:pt x="91" y="91"/>
                    <a:pt x="91" y="91"/>
                  </a:cubicBezTo>
                  <a:cubicBezTo>
                    <a:pt x="91" y="478"/>
                    <a:pt x="91" y="478"/>
                    <a:pt x="91" y="478"/>
                  </a:cubicBezTo>
                  <a:cubicBezTo>
                    <a:pt x="59" y="478"/>
                    <a:pt x="29" y="483"/>
                    <a:pt x="0" y="491"/>
                  </a:cubicBezTo>
                  <a:cubicBezTo>
                    <a:pt x="0" y="0"/>
                    <a:pt x="0" y="0"/>
                    <a:pt x="0" y="0"/>
                  </a:cubicBezTo>
                  <a:lnTo>
                    <a:pt x="910" y="0"/>
                  </a:lnTo>
                  <a:close/>
                  <a:moveTo>
                    <a:pt x="621" y="455"/>
                  </a:moveTo>
                  <a:cubicBezTo>
                    <a:pt x="341" y="637"/>
                    <a:pt x="341" y="637"/>
                    <a:pt x="341" y="637"/>
                  </a:cubicBezTo>
                  <a:cubicBezTo>
                    <a:pt x="341" y="273"/>
                    <a:pt x="341" y="273"/>
                    <a:pt x="341" y="273"/>
                  </a:cubicBezTo>
                  <a:lnTo>
                    <a:pt x="621" y="4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0">
              <a:extLst>
                <a:ext uri="{FF2B5EF4-FFF2-40B4-BE49-F238E27FC236}">
                  <a16:creationId xmlns:a16="http://schemas.microsoft.com/office/drawing/2014/main" id="{8A021DDB-569D-465B-A51C-4B08398ACCC3}"/>
                </a:ext>
              </a:extLst>
            </p:cNvPr>
            <p:cNvSpPr>
              <a:spLocks noEditPoints="1"/>
            </p:cNvSpPr>
            <p:nvPr/>
          </p:nvSpPr>
          <p:spPr bwMode="auto">
            <a:xfrm>
              <a:off x="-2" y="1187"/>
              <a:ext cx="1229" cy="1230"/>
            </a:xfrm>
            <a:custGeom>
              <a:avLst/>
              <a:gdLst>
                <a:gd name="T0" fmla="*/ 230 w 591"/>
                <a:gd name="T1" fmla="*/ 227 h 590"/>
                <a:gd name="T2" fmla="*/ 364 w 591"/>
                <a:gd name="T3" fmla="*/ 92 h 590"/>
                <a:gd name="T4" fmla="*/ 498 w 591"/>
                <a:gd name="T5" fmla="*/ 227 h 590"/>
                <a:gd name="T6" fmla="*/ 364 w 591"/>
                <a:gd name="T7" fmla="*/ 362 h 590"/>
                <a:gd name="T8" fmla="*/ 230 w 591"/>
                <a:gd name="T9" fmla="*/ 227 h 590"/>
                <a:gd name="T10" fmla="*/ 136 w 591"/>
                <a:gd name="T11" fmla="*/ 227 h 590"/>
                <a:gd name="T12" fmla="*/ 174 w 591"/>
                <a:gd name="T13" fmla="*/ 352 h 590"/>
                <a:gd name="T14" fmla="*/ 0 w 591"/>
                <a:gd name="T15" fmla="*/ 526 h 590"/>
                <a:gd name="T16" fmla="*/ 64 w 591"/>
                <a:gd name="T17" fmla="*/ 590 h 590"/>
                <a:gd name="T18" fmla="*/ 238 w 591"/>
                <a:gd name="T19" fmla="*/ 417 h 590"/>
                <a:gd name="T20" fmla="*/ 364 w 591"/>
                <a:gd name="T21" fmla="*/ 455 h 590"/>
                <a:gd name="T22" fmla="*/ 591 w 591"/>
                <a:gd name="T23" fmla="*/ 227 h 590"/>
                <a:gd name="T24" fmla="*/ 364 w 591"/>
                <a:gd name="T25" fmla="*/ 0 h 590"/>
                <a:gd name="T26" fmla="*/ 136 w 591"/>
                <a:gd name="T27" fmla="*/ 227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1" h="590">
                  <a:moveTo>
                    <a:pt x="230" y="227"/>
                  </a:moveTo>
                  <a:cubicBezTo>
                    <a:pt x="230" y="153"/>
                    <a:pt x="290" y="92"/>
                    <a:pt x="364" y="92"/>
                  </a:cubicBezTo>
                  <a:cubicBezTo>
                    <a:pt x="438" y="92"/>
                    <a:pt x="498" y="153"/>
                    <a:pt x="498" y="227"/>
                  </a:cubicBezTo>
                  <a:cubicBezTo>
                    <a:pt x="498" y="302"/>
                    <a:pt x="438" y="362"/>
                    <a:pt x="364" y="362"/>
                  </a:cubicBezTo>
                  <a:cubicBezTo>
                    <a:pt x="290" y="362"/>
                    <a:pt x="230" y="302"/>
                    <a:pt x="230" y="227"/>
                  </a:cubicBezTo>
                  <a:moveTo>
                    <a:pt x="136" y="227"/>
                  </a:moveTo>
                  <a:cubicBezTo>
                    <a:pt x="136" y="273"/>
                    <a:pt x="150" y="316"/>
                    <a:pt x="174" y="352"/>
                  </a:cubicBezTo>
                  <a:cubicBezTo>
                    <a:pt x="0" y="526"/>
                    <a:pt x="0" y="526"/>
                    <a:pt x="0" y="526"/>
                  </a:cubicBezTo>
                  <a:cubicBezTo>
                    <a:pt x="64" y="590"/>
                    <a:pt x="64" y="590"/>
                    <a:pt x="64" y="590"/>
                  </a:cubicBezTo>
                  <a:cubicBezTo>
                    <a:pt x="238" y="417"/>
                    <a:pt x="238" y="417"/>
                    <a:pt x="238" y="417"/>
                  </a:cubicBezTo>
                  <a:cubicBezTo>
                    <a:pt x="274" y="441"/>
                    <a:pt x="317" y="455"/>
                    <a:pt x="364" y="455"/>
                  </a:cubicBezTo>
                  <a:cubicBezTo>
                    <a:pt x="490" y="455"/>
                    <a:pt x="591" y="353"/>
                    <a:pt x="591" y="227"/>
                  </a:cubicBezTo>
                  <a:cubicBezTo>
                    <a:pt x="591" y="102"/>
                    <a:pt x="490" y="0"/>
                    <a:pt x="364" y="0"/>
                  </a:cubicBezTo>
                  <a:cubicBezTo>
                    <a:pt x="238" y="0"/>
                    <a:pt x="136" y="102"/>
                    <a:pt x="136" y="2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7" name="Freeform 34">
            <a:extLst>
              <a:ext uri="{FF2B5EF4-FFF2-40B4-BE49-F238E27FC236}">
                <a16:creationId xmlns:a16="http://schemas.microsoft.com/office/drawing/2014/main" id="{0881B0A7-0D8C-410E-83EA-594E9161106B}"/>
              </a:ext>
            </a:extLst>
          </p:cNvPr>
          <p:cNvSpPr>
            <a:spLocks noEditPoints="1"/>
          </p:cNvSpPr>
          <p:nvPr/>
        </p:nvSpPr>
        <p:spPr bwMode="auto">
          <a:xfrm>
            <a:off x="2448035" y="2051604"/>
            <a:ext cx="538089" cy="553215"/>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a:extLst>
              <a:ext uri="{FF2B5EF4-FFF2-40B4-BE49-F238E27FC236}">
                <a16:creationId xmlns:a16="http://schemas.microsoft.com/office/drawing/2014/main" id="{08535CDD-C02F-46A5-9E8C-068F7FAF0741}"/>
              </a:ext>
            </a:extLst>
          </p:cNvPr>
          <p:cNvGrpSpPr/>
          <p:nvPr/>
        </p:nvGrpSpPr>
        <p:grpSpPr>
          <a:xfrm>
            <a:off x="864" y="254613"/>
            <a:ext cx="1188839" cy="956984"/>
            <a:chOff x="864" y="254613"/>
            <a:chExt cx="1188839" cy="956984"/>
          </a:xfrm>
        </p:grpSpPr>
        <p:sp>
          <p:nvSpPr>
            <p:cNvPr id="53" name="Rectangle 5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34">
              <a:extLst>
                <a:ext uri="{FF2B5EF4-FFF2-40B4-BE49-F238E27FC236}">
                  <a16:creationId xmlns:a16="http://schemas.microsoft.com/office/drawing/2014/main" id="{CF4F4730-4524-4CE8-A45D-32DD40E57BE3}"/>
                </a:ext>
              </a:extLst>
            </p:cNvPr>
            <p:cNvSpPr>
              <a:spLocks noEditPoints="1"/>
            </p:cNvSpPr>
            <p:nvPr/>
          </p:nvSpPr>
          <p:spPr bwMode="auto">
            <a:xfrm>
              <a:off x="359494" y="511017"/>
              <a:ext cx="441256" cy="45366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8115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0-#ppt_w/2"/>
                                          </p:val>
                                        </p:tav>
                                        <p:tav tm="100000">
                                          <p:val>
                                            <p:strVal val="#ppt_x"/>
                                          </p:val>
                                        </p:tav>
                                      </p:tavLst>
                                    </p:anim>
                                    <p:anim calcmode="lin" valueType="num">
                                      <p:cBhvr additive="base">
                                        <p:cTn id="13" dur="500" fill="hold"/>
                                        <p:tgtEl>
                                          <p:spTgt spid="48"/>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p:cTn id="16" dur="500" fill="hold"/>
                                        <p:tgtEl>
                                          <p:spTgt spid="87"/>
                                        </p:tgtEl>
                                        <p:attrNameLst>
                                          <p:attrName>ppt_w</p:attrName>
                                        </p:attrNameLst>
                                      </p:cBhvr>
                                      <p:tavLst>
                                        <p:tav tm="0">
                                          <p:val>
                                            <p:fltVal val="0"/>
                                          </p:val>
                                        </p:tav>
                                        <p:tav tm="100000">
                                          <p:val>
                                            <p:strVal val="#ppt_w"/>
                                          </p:val>
                                        </p:tav>
                                      </p:tavLst>
                                    </p:anim>
                                    <p:anim calcmode="lin" valueType="num">
                                      <p:cBhvr>
                                        <p:cTn id="17" dur="500" fill="hold"/>
                                        <p:tgtEl>
                                          <p:spTgt spid="87"/>
                                        </p:tgtEl>
                                        <p:attrNameLst>
                                          <p:attrName>ppt_h</p:attrName>
                                        </p:attrNameLst>
                                      </p:cBhvr>
                                      <p:tavLst>
                                        <p:tav tm="0">
                                          <p:val>
                                            <p:fltVal val="0"/>
                                          </p:val>
                                        </p:tav>
                                        <p:tav tm="100000">
                                          <p:val>
                                            <p:strVal val="#ppt_h"/>
                                          </p:val>
                                        </p:tav>
                                      </p:tavLst>
                                    </p:anim>
                                    <p:animEffect transition="in" filter="fade">
                                      <p:cBhvr>
                                        <p:cTn id="18" dur="500"/>
                                        <p:tgtEl>
                                          <p:spTgt spid="87"/>
                                        </p:tgtEl>
                                      </p:cBhvr>
                                    </p:animEffect>
                                  </p:childTnLst>
                                </p:cTn>
                              </p:par>
                              <p:par>
                                <p:cTn id="19" presetID="53" presetClass="entr" presetSubtype="16"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ppt_w</p:attrName>
                                        </p:attrNameLst>
                                      </p:cBhvr>
                                      <p:tavLst>
                                        <p:tav tm="0">
                                          <p:val>
                                            <p:fltVal val="0"/>
                                          </p:val>
                                        </p:tav>
                                        <p:tav tm="100000">
                                          <p:val>
                                            <p:strVal val="#ppt_w"/>
                                          </p:val>
                                        </p:tav>
                                      </p:tavLst>
                                    </p:anim>
                                    <p:anim calcmode="lin" valueType="num">
                                      <p:cBhvr>
                                        <p:cTn id="22" dur="500" fill="hold"/>
                                        <p:tgtEl>
                                          <p:spTgt spid="78"/>
                                        </p:tgtEl>
                                        <p:attrNameLst>
                                          <p:attrName>ppt_h</p:attrName>
                                        </p:attrNameLst>
                                      </p:cBhvr>
                                      <p:tavLst>
                                        <p:tav tm="0">
                                          <p:val>
                                            <p:fltVal val="0"/>
                                          </p:val>
                                        </p:tav>
                                        <p:tav tm="100000">
                                          <p:val>
                                            <p:strVal val="#ppt_h"/>
                                          </p:val>
                                        </p:tav>
                                      </p:tavLst>
                                    </p:anim>
                                    <p:animEffect transition="in" filter="fade">
                                      <p:cBhvr>
                                        <p:cTn id="23" dur="500"/>
                                        <p:tgtEl>
                                          <p:spTgt spid="78"/>
                                        </p:tgtEl>
                                      </p:cBhvr>
                                    </p:animEffect>
                                  </p:childTnLst>
                                </p:cTn>
                              </p:par>
                              <p:par>
                                <p:cTn id="24" presetID="53" presetClass="entr" presetSubtype="16"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animEffect transition="in" filter="fade">
                                      <p:cBhvr>
                                        <p:cTn id="38" dur="500"/>
                                        <p:tgtEl>
                                          <p:spTgt spid="7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 calcmode="lin" valueType="num">
                                      <p:cBhvr>
                                        <p:cTn id="46" dur="500" fill="hold"/>
                                        <p:tgtEl>
                                          <p:spTgt spid="83"/>
                                        </p:tgtEl>
                                        <p:attrNameLst>
                                          <p:attrName>ppt_w</p:attrName>
                                        </p:attrNameLst>
                                      </p:cBhvr>
                                      <p:tavLst>
                                        <p:tav tm="0">
                                          <p:val>
                                            <p:fltVal val="0"/>
                                          </p:val>
                                        </p:tav>
                                        <p:tav tm="100000">
                                          <p:val>
                                            <p:strVal val="#ppt_w"/>
                                          </p:val>
                                        </p:tav>
                                      </p:tavLst>
                                    </p:anim>
                                    <p:anim calcmode="lin" valueType="num">
                                      <p:cBhvr>
                                        <p:cTn id="47" dur="500" fill="hold"/>
                                        <p:tgtEl>
                                          <p:spTgt spid="83"/>
                                        </p:tgtEl>
                                        <p:attrNameLst>
                                          <p:attrName>ppt_h</p:attrName>
                                        </p:attrNameLst>
                                      </p:cBhvr>
                                      <p:tavLst>
                                        <p:tav tm="0">
                                          <p:val>
                                            <p:fltVal val="0"/>
                                          </p:val>
                                        </p:tav>
                                        <p:tav tm="100000">
                                          <p:val>
                                            <p:strVal val="#ppt_h"/>
                                          </p:val>
                                        </p:tav>
                                      </p:tavLst>
                                    </p:anim>
                                    <p:animEffect transition="in" filter="fade">
                                      <p:cBhvr>
                                        <p:cTn id="48" dur="500"/>
                                        <p:tgtEl>
                                          <p:spTgt spid="83"/>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500"/>
                                        <p:tgtEl>
                                          <p:spTgt spid="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2" grpId="0"/>
      <p:bldP spid="63" grpId="0"/>
      <p:bldP spid="64" grpId="0"/>
      <p:bldP spid="65" grpId="0"/>
      <p:bldP spid="66" grpId="0"/>
      <p:bldP spid="67" grpId="0"/>
      <p:bldP spid="68" grpId="0"/>
      <p:bldP spid="69" grpId="0"/>
      <p:bldP spid="70" grpId="0"/>
      <p:bldP spid="71" grpId="0"/>
      <p:bldP spid="72" grpId="0"/>
      <p:bldP spid="73" grpId="0"/>
      <p:bldP spid="43" grpId="0"/>
      <p:bldP spid="44" grpId="0"/>
      <p:bldP spid="61" grpId="0" animBg="1"/>
      <p:bldP spid="77" grpId="0" animBg="1"/>
      <p:bldP spid="83" grpId="0" animBg="1"/>
      <p:bldP spid="8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2">
            <a:extLst>
              <a:ext uri="{FF2B5EF4-FFF2-40B4-BE49-F238E27FC236}">
                <a16:creationId xmlns:a16="http://schemas.microsoft.com/office/drawing/2014/main" id="{57D4C690-9579-4E01-8EA7-7181D4020CF5}"/>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dirty="0">
                <a:gradFill>
                  <a:gsLst>
                    <a:gs pos="1250">
                      <a:srgbClr val="353535"/>
                    </a:gs>
                    <a:gs pos="100000">
                      <a:srgbClr val="353535"/>
                    </a:gs>
                  </a:gsLst>
                  <a:lin ang="5400000" scaled="0"/>
                </a:gradFill>
                <a:latin typeface="Segoe UI Light"/>
              </a:rPr>
              <a:t>Microsoft Cognitive Services Labs</a:t>
            </a:r>
          </a:p>
        </p:txBody>
      </p:sp>
      <p:sp>
        <p:nvSpPr>
          <p:cNvPr id="4" name="Rectangle 3">
            <a:extLst>
              <a:ext uri="{FF2B5EF4-FFF2-40B4-BE49-F238E27FC236}">
                <a16:creationId xmlns:a16="http://schemas.microsoft.com/office/drawing/2014/main" id="{D2DAC7ED-E7D0-4D43-AFD5-047FDD9066B6}"/>
              </a:ext>
            </a:extLst>
          </p:cNvPr>
          <p:cNvSpPr/>
          <p:nvPr/>
        </p:nvSpPr>
        <p:spPr>
          <a:xfrm>
            <a:off x="1189706" y="1389257"/>
            <a:ext cx="11654188" cy="843535"/>
          </a:xfrm>
          <a:prstGeom prst="rect">
            <a:avLst/>
          </a:prstGeom>
        </p:spPr>
        <p:txBody>
          <a:bodyPr wrap="square" lIns="179259" tIns="143407" rIns="179259" bIns="143407">
            <a:spAutoFit/>
          </a:bodyPr>
          <a:lstStyle/>
          <a:p>
            <a:pPr defTabSz="914139">
              <a:lnSpc>
                <a:spcPct val="90000"/>
              </a:lnSpc>
              <a:defRPr/>
            </a:pPr>
            <a: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a:t>
            </a:r>
            <a:b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discover, try, and give feedback on new technologies before general availability</a:t>
            </a:r>
          </a:p>
        </p:txBody>
      </p:sp>
      <p:sp>
        <p:nvSpPr>
          <p:cNvPr id="43" name="Rectangle 42"/>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TextBox 77">
            <a:extLst/>
          </p:cNvPr>
          <p:cNvSpPr txBox="1"/>
          <p:nvPr/>
        </p:nvSpPr>
        <p:spPr>
          <a:xfrm>
            <a:off x="4826805" y="5616882"/>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a:t>
            </a:r>
          </a:p>
        </p:txBody>
      </p:sp>
      <p:sp>
        <p:nvSpPr>
          <p:cNvPr id="79" name="Rectangle 78">
            <a:extLst/>
          </p:cNvPr>
          <p:cNvSpPr/>
          <p:nvPr/>
        </p:nvSpPr>
        <p:spPr>
          <a:xfrm>
            <a:off x="4700595" y="6021604"/>
            <a:ext cx="2940141"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Distance matrices</a:t>
            </a:r>
          </a:p>
        </p:txBody>
      </p:sp>
      <p:sp>
        <p:nvSpPr>
          <p:cNvPr id="80" name="TextBox 79">
            <a:extLst/>
          </p:cNvPr>
          <p:cNvSpPr txBox="1"/>
          <p:nvPr/>
        </p:nvSpPr>
        <p:spPr>
          <a:xfrm>
            <a:off x="1400521" y="3645424"/>
            <a:ext cx="267940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a:t>
            </a:r>
          </a:p>
        </p:txBody>
      </p:sp>
      <p:sp>
        <p:nvSpPr>
          <p:cNvPr id="81" name="Rectangle 80">
            <a:extLst/>
          </p:cNvPr>
          <p:cNvSpPr/>
          <p:nvPr/>
        </p:nvSpPr>
        <p:spPr>
          <a:xfrm>
            <a:off x="1395775" y="3981007"/>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Gesture based controls</a:t>
            </a:r>
          </a:p>
        </p:txBody>
      </p:sp>
      <p:sp>
        <p:nvSpPr>
          <p:cNvPr id="82" name="TextBox 81">
            <a:extLst/>
          </p:cNvPr>
          <p:cNvSpPr txBox="1"/>
          <p:nvPr/>
        </p:nvSpPr>
        <p:spPr>
          <a:xfrm>
            <a:off x="4721935" y="3645424"/>
            <a:ext cx="2897461"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a:t>
            </a:r>
          </a:p>
        </p:txBody>
      </p:sp>
      <p:sp>
        <p:nvSpPr>
          <p:cNvPr id="83" name="Rectangle 82">
            <a:extLst/>
          </p:cNvPr>
          <p:cNvSpPr/>
          <p:nvPr/>
        </p:nvSpPr>
        <p:spPr>
          <a:xfrm>
            <a:off x="4826220" y="3981007"/>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Event associated with Wikipedia</a:t>
            </a:r>
          </a:p>
        </p:txBody>
      </p:sp>
      <p:sp>
        <p:nvSpPr>
          <p:cNvPr id="84" name="TextBox 83">
            <a:extLst/>
          </p:cNvPr>
          <p:cNvSpPr txBox="1"/>
          <p:nvPr/>
        </p:nvSpPr>
        <p:spPr>
          <a:xfrm>
            <a:off x="8267051" y="3645424"/>
            <a:ext cx="259545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a:t>
            </a:r>
          </a:p>
        </p:txBody>
      </p:sp>
      <p:sp>
        <p:nvSpPr>
          <p:cNvPr id="85" name="Rectangle 84">
            <a:extLst/>
          </p:cNvPr>
          <p:cNvSpPr/>
          <p:nvPr/>
        </p:nvSpPr>
        <p:spPr>
          <a:xfrm>
            <a:off x="8220330" y="3981007"/>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Route logistics</a:t>
            </a:r>
          </a:p>
        </p:txBody>
      </p:sp>
      <p:sp>
        <p:nvSpPr>
          <p:cNvPr id="86" name="TextBox 85">
            <a:extLst/>
          </p:cNvPr>
          <p:cNvSpPr txBox="1"/>
          <p:nvPr/>
        </p:nvSpPr>
        <p:spPr>
          <a:xfrm>
            <a:off x="1338031" y="5616882"/>
            <a:ext cx="280438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a:t>
            </a:r>
          </a:p>
        </p:txBody>
      </p:sp>
      <p:sp>
        <p:nvSpPr>
          <p:cNvPr id="87" name="Rectangle 86">
            <a:extLst/>
          </p:cNvPr>
          <p:cNvSpPr/>
          <p:nvPr/>
        </p:nvSpPr>
        <p:spPr>
          <a:xfrm>
            <a:off x="1395775" y="6021604"/>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Isochrones calculations</a:t>
            </a:r>
          </a:p>
        </p:txBody>
      </p:sp>
      <p:sp>
        <p:nvSpPr>
          <p:cNvPr id="88" name="Rectangle 87">
            <a:extLst/>
          </p:cNvPr>
          <p:cNvSpPr/>
          <p:nvPr/>
        </p:nvSpPr>
        <p:spPr>
          <a:xfrm>
            <a:off x="8220330" y="6021604"/>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Score location attractiveness</a:t>
            </a:r>
          </a:p>
        </p:txBody>
      </p:sp>
      <p:sp>
        <p:nvSpPr>
          <p:cNvPr id="89" name="TextBox 88">
            <a:extLst/>
          </p:cNvPr>
          <p:cNvSpPr txBox="1"/>
          <p:nvPr/>
        </p:nvSpPr>
        <p:spPr>
          <a:xfrm>
            <a:off x="8358890" y="5616882"/>
            <a:ext cx="2411776"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a:t>
            </a:r>
          </a:p>
        </p:txBody>
      </p:sp>
      <p:grpSp>
        <p:nvGrpSpPr>
          <p:cNvPr id="8" name="Group 7"/>
          <p:cNvGrpSpPr/>
          <p:nvPr/>
        </p:nvGrpSpPr>
        <p:grpSpPr>
          <a:xfrm>
            <a:off x="2202442" y="2506441"/>
            <a:ext cx="1075558" cy="1075558"/>
            <a:chOff x="2246042" y="2265784"/>
            <a:chExt cx="1097280" cy="1097280"/>
          </a:xfrm>
        </p:grpSpPr>
        <p:sp>
          <p:nvSpPr>
            <p:cNvPr id="91" name="Oval 90"/>
            <p:cNvSpPr/>
            <p:nvPr/>
          </p:nvSpPr>
          <p:spPr bwMode="auto">
            <a:xfrm>
              <a:off x="2246042"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596" y="2531778"/>
              <a:ext cx="672172" cy="592422"/>
            </a:xfrm>
            <a:prstGeom prst="rect">
              <a:avLst/>
            </a:prstGeom>
          </p:spPr>
        </p:pic>
      </p:grpSp>
      <p:grpSp>
        <p:nvGrpSpPr>
          <p:cNvPr id="11" name="Group 10"/>
          <p:cNvGrpSpPr/>
          <p:nvPr/>
        </p:nvGrpSpPr>
        <p:grpSpPr>
          <a:xfrm>
            <a:off x="5632887" y="2506441"/>
            <a:ext cx="1075558" cy="1075558"/>
            <a:chOff x="5745770" y="2265784"/>
            <a:chExt cx="1097280" cy="1097280"/>
          </a:xfrm>
        </p:grpSpPr>
        <p:sp>
          <p:nvSpPr>
            <p:cNvPr id="94" name="Oval 93"/>
            <p:cNvSpPr/>
            <p:nvPr/>
          </p:nvSpPr>
          <p:spPr bwMode="auto">
            <a:xfrm>
              <a:off x="5745770"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8" name="Picture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746" y="2531778"/>
              <a:ext cx="672172" cy="592422"/>
            </a:xfrm>
            <a:prstGeom prst="rect">
              <a:avLst/>
            </a:prstGeom>
          </p:spPr>
        </p:pic>
      </p:grpSp>
      <p:grpSp>
        <p:nvGrpSpPr>
          <p:cNvPr id="12" name="Group 11"/>
          <p:cNvGrpSpPr/>
          <p:nvPr/>
        </p:nvGrpSpPr>
        <p:grpSpPr>
          <a:xfrm>
            <a:off x="9026998" y="2506441"/>
            <a:ext cx="1075558" cy="1075558"/>
            <a:chOff x="9208431" y="2265784"/>
            <a:chExt cx="1097280" cy="1097280"/>
          </a:xfrm>
        </p:grpSpPr>
        <p:sp>
          <p:nvSpPr>
            <p:cNvPr id="97" name="Oval 96"/>
            <p:cNvSpPr/>
            <p:nvPr/>
          </p:nvSpPr>
          <p:spPr bwMode="auto">
            <a:xfrm>
              <a:off x="9208431"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660" y="2531778"/>
              <a:ext cx="672172" cy="592422"/>
            </a:xfrm>
            <a:prstGeom prst="rect">
              <a:avLst/>
            </a:prstGeom>
          </p:spPr>
        </p:pic>
      </p:grpSp>
      <p:grpSp>
        <p:nvGrpSpPr>
          <p:cNvPr id="9" name="Group 8"/>
          <p:cNvGrpSpPr/>
          <p:nvPr/>
        </p:nvGrpSpPr>
        <p:grpSpPr>
          <a:xfrm>
            <a:off x="2202442" y="4477970"/>
            <a:ext cx="1075558" cy="1075558"/>
            <a:chOff x="2246042" y="4538388"/>
            <a:chExt cx="1097280" cy="1097280"/>
          </a:xfrm>
        </p:grpSpPr>
        <p:sp>
          <p:nvSpPr>
            <p:cNvPr id="100" name="Oval 99"/>
            <p:cNvSpPr/>
            <p:nvPr/>
          </p:nvSpPr>
          <p:spPr bwMode="auto">
            <a:xfrm>
              <a:off x="2246042"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596" y="4810521"/>
              <a:ext cx="672172" cy="592422"/>
            </a:xfrm>
            <a:prstGeom prst="rect">
              <a:avLst/>
            </a:prstGeom>
          </p:spPr>
        </p:pic>
      </p:grpSp>
      <p:grpSp>
        <p:nvGrpSpPr>
          <p:cNvPr id="10" name="Group 9"/>
          <p:cNvGrpSpPr/>
          <p:nvPr/>
        </p:nvGrpSpPr>
        <p:grpSpPr>
          <a:xfrm>
            <a:off x="5632887" y="4477970"/>
            <a:ext cx="1075558" cy="1075558"/>
            <a:chOff x="5745770" y="4538388"/>
            <a:chExt cx="1097280" cy="1097280"/>
          </a:xfrm>
        </p:grpSpPr>
        <p:sp>
          <p:nvSpPr>
            <p:cNvPr id="103" name="Oval 102"/>
            <p:cNvSpPr/>
            <p:nvPr/>
          </p:nvSpPr>
          <p:spPr bwMode="auto">
            <a:xfrm>
              <a:off x="5745770"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746" y="4810521"/>
              <a:ext cx="672172" cy="592422"/>
            </a:xfrm>
            <a:prstGeom prst="rect">
              <a:avLst/>
            </a:prstGeom>
          </p:spPr>
        </p:pic>
      </p:grpSp>
      <p:grpSp>
        <p:nvGrpSpPr>
          <p:cNvPr id="13" name="Group 12"/>
          <p:cNvGrpSpPr/>
          <p:nvPr/>
        </p:nvGrpSpPr>
        <p:grpSpPr>
          <a:xfrm>
            <a:off x="9026998" y="4477970"/>
            <a:ext cx="1075558" cy="1075558"/>
            <a:chOff x="9208431" y="4538388"/>
            <a:chExt cx="1097280" cy="1097280"/>
          </a:xfrm>
        </p:grpSpPr>
        <p:sp>
          <p:nvSpPr>
            <p:cNvPr id="106" name="Oval 105"/>
            <p:cNvSpPr/>
            <p:nvPr/>
          </p:nvSpPr>
          <p:spPr bwMode="auto">
            <a:xfrm>
              <a:off x="9208431"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2" name="Picture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660" y="4810521"/>
              <a:ext cx="672172" cy="592422"/>
            </a:xfrm>
            <a:prstGeom prst="rect">
              <a:avLst/>
            </a:prstGeom>
          </p:spPr>
        </p:pic>
      </p:grpSp>
      <p:grpSp>
        <p:nvGrpSpPr>
          <p:cNvPr id="3" name="Group 2">
            <a:extLst>
              <a:ext uri="{FF2B5EF4-FFF2-40B4-BE49-F238E27FC236}">
                <a16:creationId xmlns:a16="http://schemas.microsoft.com/office/drawing/2014/main" id="{5D9D6020-22B1-49BA-BCE1-9029ACC15F25}"/>
              </a:ext>
            </a:extLst>
          </p:cNvPr>
          <p:cNvGrpSpPr/>
          <p:nvPr/>
        </p:nvGrpSpPr>
        <p:grpSpPr>
          <a:xfrm>
            <a:off x="864" y="254613"/>
            <a:ext cx="1188839" cy="956984"/>
            <a:chOff x="881" y="259222"/>
            <a:chExt cx="1212678" cy="976174"/>
          </a:xfrm>
        </p:grpSpPr>
        <p:sp>
          <p:nvSpPr>
            <p:cNvPr id="48" name="Rectangle 47"/>
            <p:cNvSpPr/>
            <p:nvPr/>
          </p:nvSpPr>
          <p:spPr bwMode="auto">
            <a:xfrm>
              <a:off x="881" y="259222"/>
              <a:ext cx="1212678" cy="97617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5">
              <a:extLst>
                <a:ext uri="{FF2B5EF4-FFF2-40B4-BE49-F238E27FC236}">
                  <a16:creationId xmlns:a16="http://schemas.microsoft.com/office/drawing/2014/main" id="{6A0A42F5-0DBB-431F-947F-1E02AC3265FC}"/>
                </a:ext>
              </a:extLst>
            </p:cNvPr>
            <p:cNvSpPr>
              <a:spLocks/>
            </p:cNvSpPr>
            <p:nvPr/>
          </p:nvSpPr>
          <p:spPr bwMode="auto">
            <a:xfrm>
              <a:off x="393021" y="525567"/>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302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0-#ppt_w/2"/>
                                          </p:val>
                                        </p:tav>
                                        <p:tav tm="100000">
                                          <p:val>
                                            <p:strVal val="#ppt_x"/>
                                          </p:val>
                                        </p:tav>
                                      </p:tavLst>
                                    </p:anim>
                                    <p:anim calcmode="lin" valueType="num">
                                      <p:cBhvr additive="base">
                                        <p:cTn id="13" dur="500" fill="hold"/>
                                        <p:tgtEl>
                                          <p:spTgt spid="51"/>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53" presetClass="entr" presetSubtype="16"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500"/>
                                        <p:tgtEl>
                                          <p:spTgt spid="8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500"/>
                                        <p:tgtEl>
                                          <p:spTgt spid="8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 grpId="0"/>
      <p:bldP spid="78" grpId="0"/>
      <p:bldP spid="79" grpId="0"/>
      <p:bldP spid="80" grpId="0"/>
      <p:bldP spid="81" grpId="0"/>
      <p:bldP spid="82" grpId="0"/>
      <p:bldP spid="83" grpId="0"/>
      <p:bldP spid="84" grpId="0"/>
      <p:bldP spid="85" grpId="0"/>
      <p:bldP spid="86" grpId="0"/>
      <p:bldP spid="87" grpId="0"/>
      <p:bldP spid="88" grpId="0"/>
      <p:bldP spid="8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9CE4CF-32D6-4F51-AEA4-AEE46705DEEB}"/>
              </a:ext>
            </a:extLst>
          </p:cNvPr>
          <p:cNvGrpSpPr/>
          <p:nvPr/>
        </p:nvGrpSpPr>
        <p:grpSpPr>
          <a:xfrm>
            <a:off x="6450744" y="1777362"/>
            <a:ext cx="5296755" cy="3303276"/>
            <a:chOff x="5527174" y="-1276"/>
            <a:chExt cx="6220326" cy="3879253"/>
          </a:xfrm>
        </p:grpSpPr>
        <p:pic>
          <p:nvPicPr>
            <p:cNvPr id="7" name="Picture 6"/>
            <p:cNvPicPr>
              <a:picLocks noChangeAspect="1"/>
            </p:cNvPicPr>
            <p:nvPr/>
          </p:nvPicPr>
          <p:blipFill>
            <a:blip r:embed="rId3"/>
            <a:stretch>
              <a:fillRect/>
            </a:stretch>
          </p:blipFill>
          <p:spPr>
            <a:xfrm>
              <a:off x="5638800" y="457200"/>
              <a:ext cx="6108700" cy="3420777"/>
            </a:xfrm>
            <a:prstGeom prst="rect">
              <a:avLst/>
            </a:prstGeom>
          </p:spPr>
        </p:pic>
        <p:sp>
          <p:nvSpPr>
            <p:cNvPr id="8" name="Rectangle 7"/>
            <p:cNvSpPr/>
            <p:nvPr/>
          </p:nvSpPr>
          <p:spPr>
            <a:xfrm>
              <a:off x="5527174" y="-1276"/>
              <a:ext cx="2420856" cy="369332"/>
            </a:xfrm>
            <a:prstGeom prst="rect">
              <a:avLst/>
            </a:prstGeom>
          </p:spPr>
          <p:txBody>
            <a:bodyPr wrap="none">
              <a:spAutoFit/>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84066">
                        <a:srgbClr val="FFFFFF"/>
                      </a:gs>
                      <a:gs pos="57576">
                        <a:srgbClr val="FFFFFF"/>
                      </a:gs>
                    </a:gsLst>
                    <a:lin ang="5400000" scaled="0"/>
                  </a:gradFill>
                  <a:effectLst/>
                  <a:uLnTx/>
                  <a:uFillTx/>
                  <a:latin typeface="Segoe UI"/>
                  <a:ea typeface="+mn-ea"/>
                  <a:cs typeface="Segoe UI Semilight" panose="020B0402040204020203" pitchFamily="34" charset="0"/>
                </a:rPr>
                <a:t>INTELLIGENT KIOSK</a:t>
              </a:r>
            </a:p>
          </p:txBody>
        </p:sp>
      </p:grpSp>
      <p:sp>
        <p:nvSpPr>
          <p:cNvPr id="3" name="Title 2">
            <a:extLst>
              <a:ext uri="{FF2B5EF4-FFF2-40B4-BE49-F238E27FC236}">
                <a16:creationId xmlns:a16="http://schemas.microsoft.com/office/drawing/2014/main" id="{1C85DE58-7E61-4F4B-936C-5670D5CF22BB}"/>
              </a:ext>
            </a:extLst>
          </p:cNvPr>
          <p:cNvSpPr>
            <a:spLocks noGrp="1"/>
          </p:cNvSpPr>
          <p:nvPr>
            <p:ph type="title"/>
          </p:nvPr>
        </p:nvSpPr>
        <p:spPr/>
        <p:txBody>
          <a:bodyPr/>
          <a:lstStyle/>
          <a:p>
            <a:r>
              <a:rPr lang="en-US"/>
              <a:t>DEMONSTRATIONS</a:t>
            </a:r>
          </a:p>
        </p:txBody>
      </p:sp>
    </p:spTree>
    <p:extLst>
      <p:ext uri="{BB962C8B-B14F-4D97-AF65-F5344CB8AC3E}">
        <p14:creationId xmlns:p14="http://schemas.microsoft.com/office/powerpoint/2010/main" val="82440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830760" y="3900714"/>
            <a:ext cx="763552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From faces to feelings, allow your </a:t>
            </a:r>
            <a:b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apps to understand images and video</a:t>
            </a:r>
          </a:p>
        </p:txBody>
      </p:sp>
      <p:sp>
        <p:nvSpPr>
          <p:cNvPr id="27" name="Rectangle 26"/>
          <p:cNvSpPr/>
          <p:nvPr/>
        </p:nvSpPr>
        <p:spPr>
          <a:xfrm>
            <a:off x="3830760" y="5076629"/>
            <a:ext cx="7519411" cy="646331"/>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Computer Vision | Content Moderator | Emotion | Face | Video Indexer | Custom Vision Service</a:t>
            </a:r>
          </a:p>
        </p:txBody>
      </p:sp>
      <p:sp>
        <p:nvSpPr>
          <p:cNvPr id="2" name="Title 1">
            <a:extLst>
              <a:ext uri="{FF2B5EF4-FFF2-40B4-BE49-F238E27FC236}">
                <a16:creationId xmlns:a16="http://schemas.microsoft.com/office/drawing/2014/main" id="{CF9C686F-4DAF-4D02-9CD4-64E8837ADE68}"/>
              </a:ext>
            </a:extLst>
          </p:cNvPr>
          <p:cNvSpPr>
            <a:spLocks noGrp="1"/>
          </p:cNvSpPr>
          <p:nvPr>
            <p:ph type="title"/>
          </p:nvPr>
        </p:nvSpPr>
        <p:spPr>
          <a:xfrm>
            <a:off x="269240" y="3891410"/>
            <a:ext cx="3010989" cy="1814065"/>
          </a:xfrm>
        </p:spPr>
        <p:txBody>
          <a:bodyPr/>
          <a:lstStyle/>
          <a:p>
            <a:r>
              <a:rPr lang="en-US"/>
              <a:t>VISION</a:t>
            </a:r>
          </a:p>
        </p:txBody>
      </p:sp>
      <p:pic>
        <p:nvPicPr>
          <p:cNvPr id="7" name="Picture 6">
            <a:extLst>
              <a:ext uri="{FF2B5EF4-FFF2-40B4-BE49-F238E27FC236}">
                <a16:creationId xmlns:a16="http://schemas.microsoft.com/office/drawing/2014/main" id="{658B7469-C7FD-48A5-AD20-CDC054432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2982810"/>
            <a:ext cx="838542" cy="838542"/>
          </a:xfrm>
          <a:prstGeom prst="rect">
            <a:avLst/>
          </a:prstGeom>
        </p:spPr>
      </p:pic>
    </p:spTree>
    <p:extLst>
      <p:ext uri="{BB962C8B-B14F-4D97-AF65-F5344CB8AC3E}">
        <p14:creationId xmlns:p14="http://schemas.microsoft.com/office/powerpoint/2010/main" val="160001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027" r="26651" b="6652"/>
          <a:stretch/>
        </p:blipFill>
        <p:spPr bwMode="auto">
          <a:xfrm>
            <a:off x="5638800" y="2674"/>
            <a:ext cx="6569012" cy="6855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958640"/>
            <a:ext cx="5067300" cy="4689489"/>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Analyze an image</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content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OCR</a:t>
            </a:r>
            <a:endPar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recognize words within an image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Generate thumbnail</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Scale and crop images, while retaining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key content</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Recognize celebrities</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Thanks to domain specific models, ability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recognize </a:t>
            </a: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200K celebrities from business, politics, sports and entertainment around </a:t>
            </a:r>
            <a:b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the world</a:t>
            </a: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Computer </a:t>
            </a:r>
            <a:br>
              <a:rPr lang="en-US" sz="4800" dirty="0"/>
            </a:br>
            <a:r>
              <a:rPr lang="en-US" sz="4800" dirty="0"/>
              <a:t>Vision API</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9C64C92-55D0-4559-853E-CC60BCD62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0052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fade">
                                      <p:cBhvr>
                                        <p:cTn id="26" dur="500"/>
                                        <p:tgtEl>
                                          <p:spTgt spid="1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Effect transition="in" filter="fade">
                                      <p:cBhvr>
                                        <p:cTn id="31" dur="500"/>
                                        <p:tgtEl>
                                          <p:spTgt spid="1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xEl>
                                              <p:pRg st="7" end="7"/>
                                            </p:txEl>
                                          </p:spTgt>
                                        </p:tgtEl>
                                        <p:attrNameLst>
                                          <p:attrName>style.visibility</p:attrName>
                                        </p:attrNameLst>
                                      </p:cBhvr>
                                      <p:to>
                                        <p:strVal val="visible"/>
                                      </p:to>
                                    </p:set>
                                    <p:animEffect transition="in" filter="fade">
                                      <p:cBhvr>
                                        <p:cTn id="34"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70511A-B6A9-48D1-996B-CAD3249B4E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0" t="1414" r="20107" b="547"/>
          <a:stretch/>
        </p:blipFill>
        <p:spPr>
          <a:xfrm>
            <a:off x="5638800" y="0"/>
            <a:ext cx="6565392"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325903"/>
            <a:ext cx="5067300" cy="533069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Type of image</a:t>
            </a:r>
            <a:endPar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763588" rtl="0" eaLnBrk="1" fontAlgn="auto" latinLnBrk="0" hangingPunct="1">
              <a:lnSpc>
                <a:spcPct val="90000"/>
              </a:lnSpc>
              <a:spcBef>
                <a:spcPts val="600"/>
              </a:spcBef>
              <a:spcAft>
                <a:spcPts val="0"/>
              </a:spcAft>
              <a:buClrTx/>
              <a:buSzTx/>
              <a:buFontTx/>
              <a:buNone/>
              <a:tabLst>
                <a:tab pos="2225675"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Clip Art Type 	0 Non-clipart</a:t>
            </a:r>
          </a:p>
          <a:p>
            <a:pPr marL="0" marR="0" lvl="0" indent="0" algn="l" defTabSz="895838" rtl="0" eaLnBrk="1" fontAlgn="auto" latinLnBrk="0" hangingPunct="1">
              <a:lnSpc>
                <a:spcPct val="90000"/>
              </a:lnSpc>
              <a:spcBef>
                <a:spcPts val="600"/>
              </a:spcBef>
              <a:spcAft>
                <a:spcPts val="0"/>
              </a:spcAft>
              <a:buClrTx/>
              <a:buSzTx/>
              <a:buFontTx/>
              <a:buNone/>
              <a:tabLst>
                <a:tab pos="2225675"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Line Drawing Type 	0 Non-Line Drawing</a:t>
            </a:r>
          </a:p>
          <a:p>
            <a:pPr marL="0" marR="0" lvl="0" indent="0" algn="l" defTabSz="74295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Black &amp; White Image 	False</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Content of image</a:t>
            </a:r>
            <a:endParaRPr kumimoji="0" lang="en-US" altLang="zh-CN"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1431925" marR="0" lvl="0" indent="-1431925" algn="l" defTabSz="72390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Categories	</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“name”: “</a:t>
            </a:r>
            <a:r>
              <a:rPr kumimoji="0" lang="en-US" sz="11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people_swimming</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t>
            </a:r>
            <a:b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“score”: 0.099609375 }]</a:t>
            </a:r>
          </a:p>
          <a:p>
            <a:pPr marL="1431925" marR="0" lvl="0" indent="-1431925" algn="l" defTabSz="798513"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Adult Content	False</a:t>
            </a:r>
          </a:p>
          <a:p>
            <a:pPr marL="1431925" marR="0" lvl="0" indent="-1431925" algn="l" defTabSz="798513"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Adult Score	0.18533889949321747</a:t>
            </a:r>
          </a:p>
          <a:p>
            <a:pPr marL="1431925" marR="0" lvl="0" indent="-1431925" algn="l" defTabSz="798513"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Faces	</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“age”: 27, “gender”: “Male”, “</a:t>
            </a:r>
            <a:r>
              <a:rPr kumimoji="0" lang="en-US" sz="11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faceRectangle</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t>
            </a:r>
            <a:b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{“left”: 472, “top”: 258, “width”: 199, “height”: 199}}]</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Image colors</a:t>
            </a:r>
          </a:p>
          <a:p>
            <a:pPr marL="0" marR="0" lvl="0" indent="0" algn="l" defTabSz="730250" rtl="0" eaLnBrk="1" fontAlgn="auto" latinLnBrk="0" hangingPunct="1">
              <a:lnSpc>
                <a:spcPct val="90000"/>
              </a:lnSpc>
              <a:spcBef>
                <a:spcPts val="600"/>
              </a:spcBef>
              <a:spcAft>
                <a:spcPts val="0"/>
              </a:spcAft>
              <a:buClrTx/>
              <a:buSzTx/>
              <a:buFontTx/>
              <a:buNone/>
              <a:tabLst>
                <a:tab pos="2798763"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 Background		White</a:t>
            </a:r>
          </a:p>
          <a:p>
            <a:pPr marL="0" marR="0" lvl="0" indent="0" algn="l" defTabSz="730250" rtl="0" eaLnBrk="1" fontAlgn="auto" latinLnBrk="0" hangingPunct="1">
              <a:lnSpc>
                <a:spcPct val="90000"/>
              </a:lnSpc>
              <a:spcBef>
                <a:spcPts val="600"/>
              </a:spcBef>
              <a:spcAft>
                <a:spcPts val="0"/>
              </a:spcAft>
              <a:buClrTx/>
              <a:buSzTx/>
              <a:buFontTx/>
              <a:buNone/>
              <a:tabLst>
                <a:tab pos="2917825"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 Foreground		Grey</a:t>
            </a:r>
          </a:p>
          <a:p>
            <a:pPr marL="0" marR="0" lvl="0" indent="0" algn="l" defTabSz="73025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Colors			White</a:t>
            </a:r>
          </a:p>
          <a:p>
            <a:pPr marL="0" marR="0" lvl="0" indent="0" algn="l" defTabSz="73025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Accent Color</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Analyze image </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CDE24A4A-432D-4CAE-A23D-E6CAC2513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1354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Effect transition="in" filter="fade">
                                      <p:cBhvr>
                                        <p:cTn id="21" dur="500"/>
                                        <p:tgtEl>
                                          <p:spTgt spid="1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xEl>
                                              <p:pRg st="5" end="5"/>
                                            </p:txEl>
                                          </p:spTgt>
                                        </p:tgtEl>
                                        <p:attrNameLst>
                                          <p:attrName>style.visibility</p:attrName>
                                        </p:attrNameLst>
                                      </p:cBhvr>
                                      <p:to>
                                        <p:strVal val="visible"/>
                                      </p:to>
                                    </p:set>
                                    <p:animEffect transition="in" filter="fade">
                                      <p:cBhvr>
                                        <p:cTn id="24" dur="500"/>
                                        <p:tgtEl>
                                          <p:spTgt spid="1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xEl>
                                              <p:pRg st="7" end="7"/>
                                            </p:txEl>
                                          </p:spTgt>
                                        </p:tgtEl>
                                        <p:attrNameLst>
                                          <p:attrName>style.visibility</p:attrName>
                                        </p:attrNameLst>
                                      </p:cBhvr>
                                      <p:to>
                                        <p:strVal val="visible"/>
                                      </p:to>
                                    </p:set>
                                    <p:animEffect transition="in" filter="fade">
                                      <p:cBhvr>
                                        <p:cTn id="30" dur="500"/>
                                        <p:tgtEl>
                                          <p:spTgt spid="1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xEl>
                                              <p:pRg st="8" end="8"/>
                                            </p:txEl>
                                          </p:spTgt>
                                        </p:tgtEl>
                                        <p:attrNameLst>
                                          <p:attrName>style.visibility</p:attrName>
                                        </p:attrNameLst>
                                      </p:cBhvr>
                                      <p:to>
                                        <p:strVal val="visible"/>
                                      </p:to>
                                    </p:set>
                                    <p:animEffect transition="in" filter="fade">
                                      <p:cBhvr>
                                        <p:cTn id="33" dur="500"/>
                                        <p:tgtEl>
                                          <p:spTgt spid="1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xEl>
                                              <p:pRg st="9" end="9"/>
                                            </p:txEl>
                                          </p:spTgt>
                                        </p:tgtEl>
                                        <p:attrNameLst>
                                          <p:attrName>style.visibility</p:attrName>
                                        </p:attrNameLst>
                                      </p:cBhvr>
                                      <p:to>
                                        <p:strVal val="visible"/>
                                      </p:to>
                                    </p:set>
                                    <p:animEffect transition="in" filter="fade">
                                      <p:cBhvr>
                                        <p:cTn id="38" dur="500"/>
                                        <p:tgtEl>
                                          <p:spTgt spid="1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xEl>
                                              <p:pRg st="10" end="10"/>
                                            </p:txEl>
                                          </p:spTgt>
                                        </p:tgtEl>
                                        <p:attrNameLst>
                                          <p:attrName>style.visibility</p:attrName>
                                        </p:attrNameLst>
                                      </p:cBhvr>
                                      <p:to>
                                        <p:strVal val="visible"/>
                                      </p:to>
                                    </p:set>
                                    <p:animEffect transition="in" filter="fade">
                                      <p:cBhvr>
                                        <p:cTn id="41" dur="500"/>
                                        <p:tgtEl>
                                          <p:spTgt spid="1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xEl>
                                              <p:pRg st="11" end="11"/>
                                            </p:txEl>
                                          </p:spTgt>
                                        </p:tgtEl>
                                        <p:attrNameLst>
                                          <p:attrName>style.visibility</p:attrName>
                                        </p:attrNameLst>
                                      </p:cBhvr>
                                      <p:to>
                                        <p:strVal val="visible"/>
                                      </p:to>
                                    </p:set>
                                    <p:animEffect transition="in" filter="fade">
                                      <p:cBhvr>
                                        <p:cTn id="44" dur="500"/>
                                        <p:tgtEl>
                                          <p:spTgt spid="1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xEl>
                                              <p:pRg st="12" end="12"/>
                                            </p:txEl>
                                          </p:spTgt>
                                        </p:tgtEl>
                                        <p:attrNameLst>
                                          <p:attrName>style.visibility</p:attrName>
                                        </p:attrNameLst>
                                      </p:cBhvr>
                                      <p:to>
                                        <p:strVal val="visible"/>
                                      </p:to>
                                    </p:set>
                                    <p:animEffect transition="in" filter="fade">
                                      <p:cBhvr>
                                        <p:cTn id="47" dur="500"/>
                                        <p:tgtEl>
                                          <p:spTgt spid="1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xEl>
                                              <p:pRg st="13" end="13"/>
                                            </p:txEl>
                                          </p:spTgt>
                                        </p:tgtEl>
                                        <p:attrNameLst>
                                          <p:attrName>style.visibility</p:attrName>
                                        </p:attrNameLst>
                                      </p:cBhvr>
                                      <p:to>
                                        <p:strVal val="visible"/>
                                      </p:to>
                                    </p:set>
                                    <p:animEffect transition="in" filter="fade">
                                      <p:cBhvr>
                                        <p:cTn id="50" dur="500"/>
                                        <p:tgtEl>
                                          <p:spTgt spid="1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Introduction to </a:t>
            </a:r>
            <a:br>
              <a:rPr lang="en-US" dirty="0"/>
            </a:br>
            <a:r>
              <a:rPr lang="en-US" dirty="0"/>
              <a:t>Azure Cognitive Services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p:txBody>
          <a:bodyPr/>
          <a:lstStyle/>
          <a:p>
            <a:r>
              <a:rPr lang="en-US" dirty="0"/>
              <a:t>Nithin Mohan T K, Senior Specialist - Pramerica</a:t>
            </a:r>
          </a:p>
        </p:txBody>
      </p:sp>
      <p:pic>
        <p:nvPicPr>
          <p:cNvPr id="10" name="Picture 9">
            <a:extLst>
              <a:ext uri="{FF2B5EF4-FFF2-40B4-BE49-F238E27FC236}">
                <a16:creationId xmlns:a16="http://schemas.microsoft.com/office/drawing/2014/main" id="{F8EB23AE-FC6C-FF43-AF42-8E0887C43C71}"/>
              </a:ext>
            </a:extLst>
          </p:cNvPr>
          <p:cNvPicPr>
            <a:picLocks noChangeAspect="1"/>
          </p:cNvPicPr>
          <p:nvPr/>
        </p:nvPicPr>
        <p:blipFill>
          <a:blip r:embed="rId3">
            <a:duotone>
              <a:schemeClr val="accent5">
                <a:shade val="45000"/>
                <a:satMod val="135000"/>
              </a:schemeClr>
              <a:prstClr val="white"/>
            </a:duotone>
          </a:blip>
          <a:stretch>
            <a:fillRect/>
          </a:stretch>
        </p:blipFill>
        <p:spPr>
          <a:xfrm>
            <a:off x="6300073" y="5965166"/>
            <a:ext cx="484632" cy="484632"/>
          </a:xfrm>
          <a:prstGeom prst="rect">
            <a:avLst/>
          </a:prstGeom>
        </p:spPr>
      </p:pic>
      <p:pic>
        <p:nvPicPr>
          <p:cNvPr id="12" name="Picture 11">
            <a:extLst>
              <a:ext uri="{FF2B5EF4-FFF2-40B4-BE49-F238E27FC236}">
                <a16:creationId xmlns:a16="http://schemas.microsoft.com/office/drawing/2014/main" id="{E0AF52F9-E419-0247-B75E-44FF359C2014}"/>
              </a:ext>
            </a:extLst>
          </p:cNvPr>
          <p:cNvPicPr>
            <a:picLocks noChangeAspect="1"/>
          </p:cNvPicPr>
          <p:nvPr/>
        </p:nvPicPr>
        <p:blipFill>
          <a:blip r:embed="rId4">
            <a:duotone>
              <a:schemeClr val="accent5">
                <a:shade val="45000"/>
                <a:satMod val="135000"/>
              </a:schemeClr>
              <a:prstClr val="white"/>
            </a:duotone>
          </a:blip>
          <a:stretch>
            <a:fillRect/>
          </a:stretch>
        </p:blipFill>
        <p:spPr>
          <a:xfrm>
            <a:off x="2034707" y="5965028"/>
            <a:ext cx="484909" cy="484909"/>
          </a:xfrm>
          <a:prstGeom prst="rect">
            <a:avLst/>
          </a:prstGeom>
        </p:spPr>
      </p:pic>
      <p:sp>
        <p:nvSpPr>
          <p:cNvPr id="13" name="Text Placeholder 6">
            <a:extLst>
              <a:ext uri="{FF2B5EF4-FFF2-40B4-BE49-F238E27FC236}">
                <a16:creationId xmlns:a16="http://schemas.microsoft.com/office/drawing/2014/main" id="{27713E6B-298F-2447-930D-E39C9923B7C9}"/>
              </a:ext>
            </a:extLst>
          </p:cNvPr>
          <p:cNvSpPr txBox="1">
            <a:spLocks/>
          </p:cNvSpPr>
          <p:nvPr/>
        </p:nvSpPr>
        <p:spPr>
          <a:xfrm>
            <a:off x="2610742" y="5961261"/>
            <a:ext cx="3600053"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@nithinmohantk</a:t>
            </a:r>
          </a:p>
        </p:txBody>
      </p:sp>
      <p:sp>
        <p:nvSpPr>
          <p:cNvPr id="14" name="Text Placeholder 6">
            <a:extLst>
              <a:ext uri="{FF2B5EF4-FFF2-40B4-BE49-F238E27FC236}">
                <a16:creationId xmlns:a16="http://schemas.microsoft.com/office/drawing/2014/main" id="{03F6C500-D3C0-2E40-B483-6C5079AD462D}"/>
              </a:ext>
            </a:extLst>
          </p:cNvPr>
          <p:cNvSpPr txBox="1">
            <a:spLocks/>
          </p:cNvSpPr>
          <p:nvPr/>
        </p:nvSpPr>
        <p:spPr>
          <a:xfrm>
            <a:off x="6873983" y="5961261"/>
            <a:ext cx="4027565"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/in/nithinmohantk</a:t>
            </a:r>
          </a:p>
        </p:txBody>
      </p:sp>
      <p:grpSp>
        <p:nvGrpSpPr>
          <p:cNvPr id="8" name="Group 7">
            <a:extLst>
              <a:ext uri="{FF2B5EF4-FFF2-40B4-BE49-F238E27FC236}">
                <a16:creationId xmlns:a16="http://schemas.microsoft.com/office/drawing/2014/main" id="{32B2CB7D-073A-4A67-AC90-EE7C8980559B}"/>
              </a:ext>
            </a:extLst>
          </p:cNvPr>
          <p:cNvGrpSpPr/>
          <p:nvPr/>
        </p:nvGrpSpPr>
        <p:grpSpPr>
          <a:xfrm>
            <a:off x="6210795" y="2382481"/>
            <a:ext cx="1826696" cy="2302111"/>
            <a:chOff x="5251749" y="1018045"/>
            <a:chExt cx="1826696" cy="2302111"/>
          </a:xfrm>
        </p:grpSpPr>
        <p:pic>
          <p:nvPicPr>
            <p:cNvPr id="9" name="Picture 2">
              <a:extLst>
                <a:ext uri="{FF2B5EF4-FFF2-40B4-BE49-F238E27FC236}">
                  <a16:creationId xmlns:a16="http://schemas.microsoft.com/office/drawing/2014/main" id="{31877E53-F13D-4C61-8979-BCE7D65F1150}"/>
                </a:ext>
              </a:extLst>
            </p:cNvPr>
            <p:cNvPicPr>
              <a:picLocks noChangeAspect="1" noChangeArrowheads="1"/>
            </p:cNvPicPr>
            <p:nvPr/>
          </p:nvPicPr>
          <p:blipFill>
            <a:blip r:embed="rId5"/>
            <a:stretch>
              <a:fillRect/>
            </a:stretch>
          </p:blipFill>
          <p:spPr bwMode="auto">
            <a:xfrm>
              <a:off x="5251749" y="1018045"/>
              <a:ext cx="1826696" cy="1826696"/>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408A5E3-5102-406C-8430-7D1DB2BB2FCB}"/>
                </a:ext>
              </a:extLst>
            </p:cNvPr>
            <p:cNvSpPr txBox="1"/>
            <p:nvPr/>
          </p:nvSpPr>
          <p:spPr>
            <a:xfrm>
              <a:off x="5512496" y="2840411"/>
              <a:ext cx="1536728" cy="479745"/>
            </a:xfrm>
            <a:prstGeom prst="rect">
              <a:avLst/>
            </a:prstGeom>
            <a:noFill/>
          </p:spPr>
          <p:txBody>
            <a:bodyPr wrap="square" lIns="179285" tIns="143428" rIns="179285" bIns="143428" rtlCol="0">
              <a:spAutoFit/>
            </a:bodyPr>
            <a:lstStyle/>
            <a:p>
              <a:pPr>
                <a:lnSpc>
                  <a:spcPct val="90000"/>
                </a:lnSpc>
                <a:spcAft>
                  <a:spcPts val="588"/>
                </a:spcAft>
              </a:pPr>
              <a:endParaRPr lang="en-US" sz="1372"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6999932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325903"/>
            <a:ext cx="5067300" cy="3096232"/>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Life is like riding </a:t>
            </a:r>
            <a:b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 bicycle</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To keep your </a:t>
            </a:r>
            <a:b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balance you must keep moving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OCR</a:t>
            </a:r>
          </a:p>
        </p:txBody>
      </p:sp>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638800" y="0"/>
            <a:ext cx="6565392" cy="6995160"/>
          </a:xfrm>
          <a:prstGeom prst="rect">
            <a:avLst/>
          </a:prstGeom>
        </p:spPr>
      </p:pic>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F536DBE4-071E-4EAC-B72B-28D6C58AE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96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638800" y="0"/>
            <a:ext cx="6565392"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325903"/>
            <a:ext cx="5067300" cy="4945969"/>
          </a:xfrm>
          <a:prstGeom prst="rect">
            <a:avLst/>
          </a:prstGeom>
        </p:spPr>
        <p:txBody>
          <a:bodyPr wrap="square" lIns="182880" tIns="146304" rIns="182880" bIns="146304">
            <a:spAutoFit/>
          </a:bodyPr>
          <a:lstStyle/>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JSON:</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"language":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en</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"orientation": "Up",</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"regions":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"41,77,918,440",</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"lines":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"41,77,723,89",</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"words":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"41,102,225,64",</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"text": "LIFE"</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"356,89,94,62",</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"text": "IS"</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"539,77,225,64",</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"text": "LIKE"</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 .</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OCR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172DB310-47D3-431C-823D-3140B02BA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3237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638800" y="0"/>
            <a:ext cx="6565392"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OCR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7B91437-0A04-4012-A41B-5EBDCB937881}"/>
              </a:ext>
            </a:extLst>
          </p:cNvPr>
          <p:cNvSpPr/>
          <p:nvPr/>
        </p:nvSpPr>
        <p:spPr>
          <a:xfrm>
            <a:off x="266701" y="1325903"/>
            <a:ext cx="5067300" cy="303775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Good at</a:t>
            </a:r>
            <a:endParaRPr kumimoji="0" lang="en-US" altLang="zh-CN" sz="3200" b="0" i="0" u="none" strike="noStrike" kern="0" cap="none"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Scanned documents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Photos with text</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Fine grained </a:t>
            </a:r>
            <a:b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location information</a:t>
            </a:r>
          </a:p>
        </p:txBody>
      </p:sp>
      <p:pic>
        <p:nvPicPr>
          <p:cNvPr id="9" name="Picture 8">
            <a:extLst>
              <a:ext uri="{FF2B5EF4-FFF2-40B4-BE49-F238E27FC236}">
                <a16:creationId xmlns:a16="http://schemas.microsoft.com/office/drawing/2014/main" id="{16FD7E9A-0B5C-4292-A716-825F570CC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271657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033745-9306-4A00-95CB-6B87D59BF76A}"/>
              </a:ext>
            </a:extLst>
          </p:cNvPr>
          <p:cNvSpPr/>
          <p:nvPr/>
        </p:nvSpPr>
        <p:spPr bwMode="auto">
          <a:xfrm>
            <a:off x="5638800" y="0"/>
            <a:ext cx="6595116"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bwMode="auto">
          <a:xfrm>
            <a:off x="0" y="0"/>
            <a:ext cx="5638800" cy="685800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899665"/>
          </a:xfrm>
        </p:spPr>
        <p:txBody>
          <a:bodyPr/>
          <a:lstStyle/>
          <a:p>
            <a:r>
              <a:rPr lang="en-US" sz="4800"/>
              <a:t>Smart </a:t>
            </a:r>
            <a:br>
              <a:rPr lang="en-US" sz="4800"/>
            </a:br>
            <a:r>
              <a:rPr lang="en-US" sz="4800"/>
              <a:t>thumbnail</a:t>
            </a:r>
          </a:p>
        </p:txBody>
      </p:sp>
      <p:sp>
        <p:nvSpPr>
          <p:cNvPr id="29" name="Rectangle 28">
            <a:extLst>
              <a:ext uri="{FF2B5EF4-FFF2-40B4-BE49-F238E27FC236}">
                <a16:creationId xmlns:a16="http://schemas.microsoft.com/office/drawing/2014/main" id="{47B91437-0A04-4012-A41B-5EBDCB937881}"/>
              </a:ext>
            </a:extLst>
          </p:cNvPr>
          <p:cNvSpPr/>
          <p:nvPr/>
        </p:nvSpPr>
        <p:spPr>
          <a:xfrm>
            <a:off x="266701" y="2423171"/>
            <a:ext cx="5067300" cy="794064"/>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Smart cropping </a:t>
            </a: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off</a:t>
            </a:r>
          </a:p>
        </p:txBody>
      </p:sp>
      <p:grpSp>
        <p:nvGrpSpPr>
          <p:cNvPr id="14" name="Group 13">
            <a:extLst>
              <a:ext uri="{FF2B5EF4-FFF2-40B4-BE49-F238E27FC236}">
                <a16:creationId xmlns:a16="http://schemas.microsoft.com/office/drawing/2014/main" id="{D0774F0F-0BEA-4914-A723-11A4F557BD88}"/>
              </a:ext>
            </a:extLst>
          </p:cNvPr>
          <p:cNvGrpSpPr/>
          <p:nvPr/>
        </p:nvGrpSpPr>
        <p:grpSpPr>
          <a:xfrm>
            <a:off x="5735103" y="807748"/>
            <a:ext cx="6538109" cy="5410131"/>
            <a:chOff x="5347119" y="1040959"/>
            <a:chExt cx="6833868" cy="5654863"/>
          </a:xfrm>
        </p:grpSpPr>
        <p:pic>
          <p:nvPicPr>
            <p:cNvPr id="15" name="Picture 14">
              <a:extLst>
                <a:ext uri="{FF2B5EF4-FFF2-40B4-BE49-F238E27FC236}">
                  <a16:creationId xmlns:a16="http://schemas.microsoft.com/office/drawing/2014/main" id="{A82CCC3A-2EE4-4B93-95F8-F33B891A4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16" name="Picture 15">
              <a:extLst>
                <a:ext uri="{FF2B5EF4-FFF2-40B4-BE49-F238E27FC236}">
                  <a16:creationId xmlns:a16="http://schemas.microsoft.com/office/drawing/2014/main" id="{4DD257CD-1D93-4892-8B0B-5E92CD431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pic>
        <p:nvPicPr>
          <p:cNvPr id="17" name="Picture 16">
            <a:extLst>
              <a:ext uri="{FF2B5EF4-FFF2-40B4-BE49-F238E27FC236}">
                <a16:creationId xmlns:a16="http://schemas.microsoft.com/office/drawing/2014/main" id="{61B2C1D4-66A1-4F4C-A891-9ED0069269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9234093" y="1076303"/>
            <a:ext cx="2877766" cy="2322290"/>
          </a:xfrm>
          <a:prstGeom prst="rect">
            <a:avLst/>
          </a:prstGeom>
        </p:spPr>
      </p:pic>
      <p:pic>
        <p:nvPicPr>
          <p:cNvPr id="19" name="Picture 18">
            <a:extLst>
              <a:ext uri="{FF2B5EF4-FFF2-40B4-BE49-F238E27FC236}">
                <a16:creationId xmlns:a16="http://schemas.microsoft.com/office/drawing/2014/main" id="{D277AFBB-A1E8-4C7D-A46B-F3E3F688E1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9234092" y="3771303"/>
            <a:ext cx="2856687" cy="2302844"/>
          </a:xfrm>
          <a:prstGeom prst="rect">
            <a:avLst/>
          </a:prstGeom>
        </p:spPr>
      </p:pic>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3430F2B-0C36-42A7-A6F0-E5C9C36506AB}"/>
              </a:ext>
            </a:extLst>
          </p:cNvPr>
          <p:cNvSpPr/>
          <p:nvPr/>
        </p:nvSpPr>
        <p:spPr>
          <a:xfrm>
            <a:off x="266700" y="2423171"/>
            <a:ext cx="5067300" cy="794064"/>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Smart cropping </a:t>
            </a: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on</a:t>
            </a:r>
          </a:p>
        </p:txBody>
      </p:sp>
      <p:pic>
        <p:nvPicPr>
          <p:cNvPr id="7" name="Picture 6">
            <a:extLst>
              <a:ext uri="{FF2B5EF4-FFF2-40B4-BE49-F238E27FC236}">
                <a16:creationId xmlns:a16="http://schemas.microsoft.com/office/drawing/2014/main" id="{CF605512-545E-4D3F-8171-13CB48E0A6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134754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75BE55-489C-4136-9952-7F9D4918A49C}"/>
              </a:ext>
            </a:extLst>
          </p:cNvPr>
          <p:cNvPicPr>
            <a:picLocks noChangeAspect="1"/>
          </p:cNvPicPr>
          <p:nvPr/>
        </p:nvPicPr>
        <p:blipFill rotWithShape="1">
          <a:blip r:embed="rId3"/>
          <a:srcRect l="10609" r="26034"/>
          <a:stretch/>
        </p:blipFill>
        <p:spPr>
          <a:xfrm>
            <a:off x="5638801" y="2675"/>
            <a:ext cx="6552980" cy="6855326"/>
          </a:xfrm>
          <a:prstGeom prst="rect">
            <a:avLst/>
          </a:prstGeom>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0" y="1958640"/>
            <a:ext cx="5067300" cy="2222147"/>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200"/>
              </a:spcBef>
              <a:spcAft>
                <a:spcPts val="0"/>
              </a:spcAft>
              <a:buClrTx/>
              <a:buSzTx/>
              <a:buFontTx/>
              <a:buNone/>
              <a:tabLst/>
              <a:defRPr/>
            </a:pPr>
            <a:r>
              <a:rPr kumimoji="0" lang="en-US" altLang="zh-CN"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Recognize </a:t>
            </a:r>
            <a:br>
              <a:rPr kumimoji="0" lang="en-US" altLang="zh-CN"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emotions</a:t>
            </a:r>
          </a:p>
          <a:p>
            <a:pPr marL="0" marR="0" lvl="0" indent="0" algn="l" defTabSz="895838" rtl="0" eaLnBrk="1" fontAlgn="auto" latinLnBrk="0" hangingPunct="1">
              <a:lnSpc>
                <a:spcPct val="90000"/>
              </a:lnSpc>
              <a:spcBef>
                <a:spcPts val="1200"/>
              </a:spcBef>
              <a:spcAft>
                <a:spcPts val="0"/>
              </a:spcAft>
              <a:buClrTx/>
              <a:buSzTx/>
              <a:buFontTx/>
              <a:buNone/>
              <a:tabLst/>
              <a:defRPr/>
            </a:pPr>
            <a: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Understand content </a:t>
            </a:r>
            <a:b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within an image</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899665"/>
          </a:xfrm>
        </p:spPr>
        <p:txBody>
          <a:bodyPr/>
          <a:lstStyle/>
          <a:p>
            <a:pPr lvl="0">
              <a:defRPr/>
            </a:pPr>
            <a:r>
              <a:rPr lang="en-US" sz="4800" dirty="0"/>
              <a:t>Emotion API</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29DDE23-3646-440F-B136-DD98BD1CF3D9}"/>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25027" y="282256"/>
            <a:ext cx="871698" cy="871698"/>
          </a:xfrm>
          <a:prstGeom prst="rect">
            <a:avLst/>
          </a:prstGeom>
        </p:spPr>
      </p:pic>
    </p:spTree>
    <p:extLst>
      <p:ext uri="{BB962C8B-B14F-4D97-AF65-F5344CB8AC3E}">
        <p14:creationId xmlns:p14="http://schemas.microsoft.com/office/powerpoint/2010/main" val="347817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CD85924-A128-4DC5-9BAA-42BD1DF0E0D0}"/>
              </a:ext>
            </a:extLst>
          </p:cNvPr>
          <p:cNvPicPr>
            <a:picLocks noChangeAspect="1"/>
          </p:cNvPicPr>
          <p:nvPr/>
        </p:nvPicPr>
        <p:blipFill rotWithShape="1">
          <a:blip r:embed="rId3"/>
          <a:srcRect l="14043" t="1381" r="12622" b="1381"/>
          <a:stretch/>
        </p:blipFill>
        <p:spPr>
          <a:xfrm>
            <a:off x="5638799" y="0"/>
            <a:ext cx="6552981"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417342"/>
            <a:ext cx="5067300" cy="4081117"/>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detection</a:t>
            </a:r>
            <a:endParaRPr kumimoji="0" lang="en-US" altLang="zh-CN"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2" indent="0" algn="l" defTabSz="503238" rtl="0" eaLnBrk="1" fontAlgn="auto" latinLnBrk="0" hangingPunct="1">
              <a:lnSpc>
                <a:spcPct val="90000"/>
              </a:lnSpc>
              <a:spcBef>
                <a:spcPts val="600"/>
              </a:spcBef>
              <a:spcAft>
                <a:spcPts val="0"/>
              </a:spcAft>
              <a:buClrTx/>
              <a:buSzTx/>
              <a:buFontTx/>
              <a:buNone/>
              <a:tabLst>
                <a:tab pos="1939925" algn="l"/>
              </a:tabLst>
              <a:defRPr/>
            </a:pP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
            </a:r>
            <a:r>
              <a:rPr kumimoji="0" lang="en-US" altLang="en-US" sz="1600" b="0" i="0" u="none" strike="noStrike" kern="0" cap="none" spc="0" normalizeH="0" baseline="0" noProof="0" dirty="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faceRectangle</a:t>
            </a: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{"width": 193, </a:t>
            </a:r>
            <a:b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"height": 193, </a:t>
            </a:r>
            <a:b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"left": 326, </a:t>
            </a:r>
            <a:b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"top": 204} … </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Emotion scores</a:t>
            </a:r>
            <a:endParaRPr kumimoji="0" lang="en-US" altLang="zh-CN" sz="2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lvl="2" indent="-224" defTabSz="91349" fontAlgn="base">
              <a:lnSpc>
                <a:spcPct val="90000"/>
              </a:lnSpc>
              <a:spcBef>
                <a:spcPts val="600"/>
              </a:spcBef>
              <a:defRPr/>
            </a:pPr>
            <a:r>
              <a:rPr lang="en-US" altLang="en-US" sz="1600" kern="0" dirty="0">
                <a:gradFill>
                  <a:gsLst>
                    <a:gs pos="1250">
                      <a:srgbClr val="FFFFFF"/>
                    </a:gs>
                    <a:gs pos="100000">
                      <a:srgbClr val="FFFFFF"/>
                    </a:gs>
                  </a:gsLst>
                  <a:lin ang="5400000" scaled="0"/>
                </a:gradFill>
                <a:latin typeface="Consolas" panose="020B0609020204030204" pitchFamily="49" charset="0"/>
              </a:rPr>
              <a:t>"scores</a:t>
            </a: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"anger": 5.182241e-8, </a:t>
            </a:r>
          </a:p>
          <a:p>
            <a:pPr marL="0" marR="0" lvl="2" indent="-224" algn="l" defTabSz="1311275"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"contempt": 0.0000242813, </a:t>
            </a:r>
          </a:p>
          <a:p>
            <a:pPr marL="0" marR="0" lvl="2" indent="-224" algn="l" defTabSz="992188"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"disgust": 5.621025e-7,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"fear": 0.00115027453,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"happiness": 1.06114619e-8,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"neutral": 0.003540177,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"sadness": 9.30888746e-7,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"surprise": 0.9952837}</a:t>
            </a:r>
            <a:endPar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Emotion API</a:t>
            </a:r>
          </a:p>
        </p:txBody>
      </p:sp>
      <p:sp>
        <p:nvSpPr>
          <p:cNvPr id="10" name="Oval 9">
            <a:extLst>
              <a:ext uri="{FF2B5EF4-FFF2-40B4-BE49-F238E27FC236}">
                <a16:creationId xmlns:a16="http://schemas.microsoft.com/office/drawing/2014/main" id="{918518E9-696B-4BA9-A1D6-1A11BCAA7D7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0E17043-D1D5-402E-B6FD-8575C27E8F8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25027" y="282256"/>
            <a:ext cx="871698" cy="871698"/>
          </a:xfrm>
          <a:prstGeom prst="rect">
            <a:avLst/>
          </a:prstGeom>
        </p:spPr>
      </p:pic>
    </p:spTree>
    <p:extLst>
      <p:ext uri="{BB962C8B-B14F-4D97-AF65-F5344CB8AC3E}">
        <p14:creationId xmlns:p14="http://schemas.microsoft.com/office/powerpoint/2010/main" val="73439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microsoft.sharepoint.com/teams/BrandCentral/BundleImages/3590WIN14_Jan_Nokia_04/PreviewImage.png">
            <a:extLst>
              <a:ext uri="{FF2B5EF4-FFF2-40B4-BE49-F238E27FC236}">
                <a16:creationId xmlns:a16="http://schemas.microsoft.com/office/drawing/2014/main" id="{6118E5EC-CDDC-4F9A-B929-CE6B8BF3573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203" r="791"/>
          <a:stretch/>
        </p:blipFill>
        <p:spPr bwMode="auto">
          <a:xfrm flipH="1">
            <a:off x="5638800" y="2674"/>
            <a:ext cx="6565392" cy="68739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417342"/>
            <a:ext cx="5067300" cy="463306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detection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faces and their attributes within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an image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verification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faces belong to the same person</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Similar face searching</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Find similar faces within a set of images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grouping</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Organize many faces into groups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identification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Search which person a face belongs to</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Face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7CF78128-7E12-4C5F-89BF-D4A6845416AE}"/>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25027" y="282256"/>
            <a:ext cx="871698" cy="871698"/>
          </a:xfrm>
          <a:prstGeom prst="rect">
            <a:avLst/>
          </a:prstGeom>
        </p:spPr>
      </p:pic>
    </p:spTree>
    <p:extLst>
      <p:ext uri="{BB962C8B-B14F-4D97-AF65-F5344CB8AC3E}">
        <p14:creationId xmlns:p14="http://schemas.microsoft.com/office/powerpoint/2010/main" val="31483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fade">
                                      <p:cBhvr>
                                        <p:cTn id="26" dur="500"/>
                                        <p:tgtEl>
                                          <p:spTgt spid="1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Effect transition="in" filter="fade">
                                      <p:cBhvr>
                                        <p:cTn id="31" dur="500"/>
                                        <p:tgtEl>
                                          <p:spTgt spid="1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xEl>
                                              <p:pRg st="7" end="7"/>
                                            </p:txEl>
                                          </p:spTgt>
                                        </p:tgtEl>
                                        <p:attrNameLst>
                                          <p:attrName>style.visibility</p:attrName>
                                        </p:attrNameLst>
                                      </p:cBhvr>
                                      <p:to>
                                        <p:strVal val="visible"/>
                                      </p:to>
                                    </p:set>
                                    <p:animEffect transition="in" filter="fade">
                                      <p:cBhvr>
                                        <p:cTn id="34" dur="500"/>
                                        <p:tgtEl>
                                          <p:spTgt spid="1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xEl>
                                              <p:pRg st="8" end="8"/>
                                            </p:txEl>
                                          </p:spTgt>
                                        </p:tgtEl>
                                        <p:attrNameLst>
                                          <p:attrName>style.visibility</p:attrName>
                                        </p:attrNameLst>
                                      </p:cBhvr>
                                      <p:to>
                                        <p:strVal val="visible"/>
                                      </p:to>
                                    </p:set>
                                    <p:animEffect transition="in" filter="fade">
                                      <p:cBhvr>
                                        <p:cTn id="39" dur="500"/>
                                        <p:tgtEl>
                                          <p:spTgt spid="1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9" end="9"/>
                                            </p:txEl>
                                          </p:spTgt>
                                        </p:tgtEl>
                                        <p:attrNameLst>
                                          <p:attrName>style.visibility</p:attrName>
                                        </p:attrNameLst>
                                      </p:cBhvr>
                                      <p:to>
                                        <p:strVal val="visible"/>
                                      </p:to>
                                    </p:set>
                                    <p:animEffect transition="in" filter="fade">
                                      <p:cBhvr>
                                        <p:cTn id="42" dur="500"/>
                                        <p:tgtEl>
                                          <p:spTgt spid="1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E61BABB-26CC-4CAF-A031-4A4FAE0D7EFA}"/>
              </a:ext>
            </a:extLst>
          </p:cNvPr>
          <p:cNvGrpSpPr/>
          <p:nvPr/>
        </p:nvGrpSpPr>
        <p:grpSpPr>
          <a:xfrm>
            <a:off x="5638798" y="-1"/>
            <a:ext cx="6552981" cy="6995161"/>
            <a:chOff x="6452809" y="2697488"/>
            <a:chExt cx="4037336" cy="4309766"/>
          </a:xfrm>
        </p:grpSpPr>
        <p:pic>
          <p:nvPicPr>
            <p:cNvPr id="24" name="Picture 23">
              <a:extLst>
                <a:ext uri="{FF2B5EF4-FFF2-40B4-BE49-F238E27FC236}">
                  <a16:creationId xmlns:a16="http://schemas.microsoft.com/office/drawing/2014/main" id="{072CB3CE-297C-4C8C-9901-ADF75065F0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17512"/>
            <a:stretch/>
          </p:blipFill>
          <p:spPr>
            <a:xfrm>
              <a:off x="6452809" y="2697488"/>
              <a:ext cx="4037336" cy="4309766"/>
            </a:xfrm>
            <a:prstGeom prst="rect">
              <a:avLst/>
            </a:prstGeom>
          </p:spPr>
        </p:pic>
        <p:grpSp>
          <p:nvGrpSpPr>
            <p:cNvPr id="25" name="Group 24">
              <a:extLst>
                <a:ext uri="{FF2B5EF4-FFF2-40B4-BE49-F238E27FC236}">
                  <a16:creationId xmlns:a16="http://schemas.microsoft.com/office/drawing/2014/main" id="{127EC338-820C-4E40-9373-B4645721A68F}"/>
                </a:ext>
              </a:extLst>
            </p:cNvPr>
            <p:cNvGrpSpPr/>
            <p:nvPr/>
          </p:nvGrpSpPr>
          <p:grpSpPr>
            <a:xfrm>
              <a:off x="7302332" y="3916006"/>
              <a:ext cx="2175594" cy="2136505"/>
              <a:chOff x="5485480" y="1442886"/>
              <a:chExt cx="1571575" cy="1543339"/>
            </a:xfrm>
          </p:grpSpPr>
          <p:sp>
            <p:nvSpPr>
              <p:cNvPr id="26" name="Rectangle 25">
                <a:extLst>
                  <a:ext uri="{FF2B5EF4-FFF2-40B4-BE49-F238E27FC236}">
                    <a16:creationId xmlns:a16="http://schemas.microsoft.com/office/drawing/2014/main" id="{62550AFE-B646-4E0B-A5B1-C50BCFF431D0}"/>
                  </a:ext>
                </a:extLst>
              </p:cNvPr>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D89AB108-F516-4748-B899-C1240E4FFA98}"/>
                  </a:ext>
                </a:extLst>
              </p:cNvPr>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417342"/>
            <a:ext cx="5067300" cy="519116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Detection</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2" indent="0" algn="l" defTabSz="503238" rtl="0" eaLnBrk="1" fontAlgn="auto" latinLnBrk="0" hangingPunct="1">
              <a:lnSpc>
                <a:spcPct val="90000"/>
              </a:lnSpc>
              <a:spcBef>
                <a:spcPts val="600"/>
              </a:spcBef>
              <a:spcAft>
                <a:spcPts val="0"/>
              </a:spcAft>
              <a:buClrTx/>
              <a:buSzTx/>
              <a:buFontTx/>
              <a:buNone/>
              <a:tabLst>
                <a:tab pos="1939925" algn="l"/>
              </a:tabLst>
              <a:defRPr/>
            </a:pP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
            </a:r>
            <a:r>
              <a:rPr kumimoji="0" lang="en-US" altLang="en-US" sz="14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faceRectangle</a:t>
            </a: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{"width": 193, "height": 193, "left": 326, "top": 204}</a:t>
            </a:r>
            <a:b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Feature attributes</a:t>
            </a:r>
            <a:endPar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2" indent="-224" algn="l" defTabSz="503238" rtl="0" eaLnBrk="1" fontAlgn="base" latinLnBrk="0" hangingPunct="1">
              <a:lnSpc>
                <a:spcPct val="90000"/>
              </a:lnSpc>
              <a:spcBef>
                <a:spcPts val="600"/>
              </a:spcBef>
              <a:spcAft>
                <a:spcPts val="0"/>
              </a:spcAft>
              <a:buClrTx/>
              <a:buSzTx/>
              <a:buFontTx/>
              <a:buNone/>
              <a:tabLst>
                <a:tab pos="1939925" algn="l"/>
              </a:tabLst>
              <a:defRPr/>
            </a:pP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"attributes": { "age": 42, "gender": "male", 	</a:t>
            </a:r>
          </a:p>
          <a:p>
            <a:pPr marL="0" marR="0" lvl="2" indent="-224" algn="l" defTabSz="503238" rtl="0" eaLnBrk="1" fontAlgn="base" latinLnBrk="0" hangingPunct="1">
              <a:lnSpc>
                <a:spcPct val="90000"/>
              </a:lnSpc>
              <a:spcBef>
                <a:spcPts val="600"/>
              </a:spcBef>
              <a:spcAft>
                <a:spcPts val="0"/>
              </a:spcAft>
              <a:buClrTx/>
              <a:buSzTx/>
              <a:buFontTx/>
              <a:buNone/>
              <a:tabLst>
                <a:tab pos="1939925" algn="l"/>
              </a:tabLst>
              <a:defRPr/>
            </a:pP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
            </a:r>
            <a:r>
              <a:rPr kumimoji="0" lang="en-US" altLang="en-US" sz="14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headPose</a:t>
            </a: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"roll": "8.2", "yaw": "-37.8", "pitch": "0.0" }} </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Grouping</a:t>
            </a:r>
          </a:p>
          <a:p>
            <a:pPr marL="0" marR="0" lvl="0" indent="0" algn="l" defTabSz="895838" rtl="0" eaLnBrk="1" fontAlgn="auto" latinLnBrk="0" hangingPunct="1">
              <a:lnSpc>
                <a:spcPct val="90000"/>
              </a:lnSpc>
              <a:spcBef>
                <a:spcPts val="4800"/>
              </a:spcBef>
              <a:spcAft>
                <a:spcPts val="0"/>
              </a:spcAft>
              <a:buClrTx/>
              <a:buSzTx/>
              <a:buFontTx/>
              <a:buNone/>
              <a:tabLst/>
              <a:defRPr/>
            </a:pPr>
            <a:endPar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Identification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Jasper Williams</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Face API</a:t>
            </a:r>
          </a:p>
        </p:txBody>
      </p:sp>
      <p:sp>
        <p:nvSpPr>
          <p:cNvPr id="10" name="Oval 9">
            <a:extLst>
              <a:ext uri="{FF2B5EF4-FFF2-40B4-BE49-F238E27FC236}">
                <a16:creationId xmlns:a16="http://schemas.microsoft.com/office/drawing/2014/main" id="{918518E9-696B-4BA9-A1D6-1A11BCAA7D7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5EC2023F-8605-49CE-A83B-C31F08F350FE}"/>
              </a:ext>
            </a:extLst>
          </p:cNvPr>
          <p:cNvGrpSpPr/>
          <p:nvPr/>
        </p:nvGrpSpPr>
        <p:grpSpPr>
          <a:xfrm>
            <a:off x="426782" y="4660379"/>
            <a:ext cx="2194544" cy="731521"/>
            <a:chOff x="792538" y="4721227"/>
            <a:chExt cx="2194544" cy="731521"/>
          </a:xfrm>
        </p:grpSpPr>
        <p:pic>
          <p:nvPicPr>
            <p:cNvPr id="20" name="Picture 5" descr="https://microsoft.sharepoint.com/teams/BrandCentral/BundleImages/1755WIN13_Shamiro_10/PreviewImage.png">
              <a:extLst>
                <a:ext uri="{FF2B5EF4-FFF2-40B4-BE49-F238E27FC236}">
                  <a16:creationId xmlns:a16="http://schemas.microsoft.com/office/drawing/2014/main" id="{5E483563-F941-4F06-8F01-8CA1EADEE7C0}"/>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92538" y="4721227"/>
              <a:ext cx="731520" cy="731520"/>
            </a:xfrm>
            <a:prstGeom prst="rect">
              <a:avLst/>
            </a:prstGeom>
            <a:solidFill>
              <a:schemeClr val="tx1"/>
            </a:solidFill>
            <a:extLst/>
          </p:spPr>
        </p:pic>
        <p:pic>
          <p:nvPicPr>
            <p:cNvPr id="21" name="Picture 9" descr="https://microsoft.sharepoint.com/teams/BrandCentral/BundleImages/3085WIN13_Shamiro_09/PreviewImage.png">
              <a:extLst>
                <a:ext uri="{FF2B5EF4-FFF2-40B4-BE49-F238E27FC236}">
                  <a16:creationId xmlns:a16="http://schemas.microsoft.com/office/drawing/2014/main" id="{AB2AFDB1-7C7F-4633-AEAF-833ACE2BE5DE}"/>
                </a:ext>
              </a:extLst>
            </p:cNvPr>
            <p:cNvPicPr>
              <a:picLocks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255562" y="4721227"/>
              <a:ext cx="731520" cy="731520"/>
            </a:xfrm>
            <a:prstGeom prst="rect">
              <a:avLst/>
            </a:prstGeom>
            <a:solidFill>
              <a:schemeClr val="tx1"/>
            </a:solidFill>
            <a:extLst/>
          </p:spPr>
        </p:pic>
        <p:pic>
          <p:nvPicPr>
            <p:cNvPr id="22" name="Picture 11" descr="https://microsoft.sharepoint.com/teams/BrandCentral/BundleImages/3082WIN13_Shamiro_06/PreviewImage.png">
              <a:extLst>
                <a:ext uri="{FF2B5EF4-FFF2-40B4-BE49-F238E27FC236}">
                  <a16:creationId xmlns:a16="http://schemas.microsoft.com/office/drawing/2014/main" id="{E3339FFD-7498-426B-9507-DEB13B89B7FC}"/>
                </a:ext>
              </a:extLst>
            </p:cNvPr>
            <p:cNvPicPr>
              <a:picLocks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524050" y="4721228"/>
              <a:ext cx="731520" cy="731520"/>
            </a:xfrm>
            <a:prstGeom prst="rect">
              <a:avLst/>
            </a:prstGeom>
            <a:solidFill>
              <a:schemeClr val="tx1"/>
            </a:solidFill>
            <a:extLst/>
          </p:spPr>
        </p:pic>
      </p:grpSp>
      <p:pic>
        <p:nvPicPr>
          <p:cNvPr id="7" name="Picture 6">
            <a:extLst>
              <a:ext uri="{FF2B5EF4-FFF2-40B4-BE49-F238E27FC236}">
                <a16:creationId xmlns:a16="http://schemas.microsoft.com/office/drawing/2014/main" id="{00EC1EB0-70DB-4316-9BC6-71A71E1E4700}"/>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11105808" y="355984"/>
            <a:ext cx="724242" cy="724242"/>
          </a:xfrm>
          <a:prstGeom prst="rect">
            <a:avLst/>
          </a:prstGeom>
        </p:spPr>
      </p:pic>
    </p:spTree>
    <p:extLst>
      <p:ext uri="{BB962C8B-B14F-4D97-AF65-F5344CB8AC3E}">
        <p14:creationId xmlns:p14="http://schemas.microsoft.com/office/powerpoint/2010/main" val="265285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954791-0A73-4E12-B47C-6FFFCA4A8447}"/>
              </a:ext>
            </a:extLst>
          </p:cNvPr>
          <p:cNvPicPr>
            <a:picLocks noChangeAspect="1"/>
          </p:cNvPicPr>
          <p:nvPr/>
        </p:nvPicPr>
        <p:blipFill rotWithShape="1">
          <a:blip r:embed="rId3">
            <a:extLst>
              <a:ext uri="{28A0092B-C50C-407E-A947-70E740481C1C}">
                <a14:useLocalDpi xmlns:a14="http://schemas.microsoft.com/office/drawing/2010/main" val="0"/>
              </a:ext>
            </a:extLst>
          </a:blip>
          <a:srcRect l="45266" t="9693" b="4421"/>
          <a:stretch/>
        </p:blipFill>
        <p:spPr>
          <a:xfrm flipH="1">
            <a:off x="5638800" y="2674"/>
            <a:ext cx="6553200" cy="6855326"/>
          </a:xfrm>
          <a:prstGeom prst="rect">
            <a:avLst/>
          </a:prstGeom>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5067301" cy="1625060"/>
          </a:xfrm>
        </p:spPr>
        <p:txBody>
          <a:bodyPr wrap="square">
            <a:spAutoFit/>
          </a:bodyPr>
          <a:lstStyle/>
          <a:p>
            <a:pPr lvl="0">
              <a:defRPr/>
            </a:pPr>
            <a:r>
              <a:rPr lang="en-US" sz="4400"/>
              <a:t>Content Moderator</a:t>
            </a:r>
            <a:br>
              <a:rPr lang="en-US" sz="4400"/>
            </a:br>
            <a:r>
              <a:rPr lang="en-US" sz="2000" spc="0">
                <a:latin typeface="+mn-lt"/>
                <a:cs typeface="Segoe UI Semilight" panose="020B0402040204020203" pitchFamily="34" charset="0"/>
              </a:rPr>
              <a:t>Machine-assisted moderation of </a:t>
            </a:r>
            <a:br>
              <a:rPr lang="en-US" sz="2000" spc="0">
                <a:latin typeface="+mn-lt"/>
                <a:cs typeface="Segoe UI Semilight" panose="020B0402040204020203" pitchFamily="34" charset="0"/>
              </a:rPr>
            </a:br>
            <a:r>
              <a:rPr lang="en-US" sz="2000" spc="0">
                <a:latin typeface="+mn-lt"/>
                <a:cs typeface="Segoe UI Semilight" panose="020B0402040204020203" pitchFamily="34" charset="0"/>
              </a:rPr>
              <a:t>text and images, augmented with </a:t>
            </a:r>
            <a:br>
              <a:rPr lang="en-US" sz="2000" spc="0">
                <a:latin typeface="+mn-lt"/>
                <a:cs typeface="Segoe UI Semilight" panose="020B0402040204020203" pitchFamily="34" charset="0"/>
              </a:rPr>
            </a:br>
            <a:r>
              <a:rPr lang="en-US" sz="2000" spc="0">
                <a:latin typeface="+mn-lt"/>
                <a:cs typeface="Segoe UI Semilight" panose="020B0402040204020203" pitchFamily="34" charset="0"/>
              </a:rPr>
              <a:t>human review tools</a:t>
            </a:r>
            <a:endParaRPr lang="en-US" sz="4400" spc="0">
              <a:latin typeface="+mn-lt"/>
              <a:cs typeface="Segoe UI Semilight" panose="020B0402040204020203" pitchFamily="34" charset="0"/>
            </a:endParaRP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6701" y="2057415"/>
            <a:ext cx="5067300" cy="4456605"/>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Image moderation </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Enhance your ability to detect potentially offensive or unwanted images through machine-learning based classifiers, custom blacklists, and Optical Character Recognition (OCR)</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Text moderation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Helps you detect potential profanity in more than 100 languages and match text against your custom lists automatically. Content Moderator also checks for possible Personally Identifiable Information (PII)</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Video moderation </a:t>
            </a:r>
            <a:b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 Azure Media Services)</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Enable the scoring of possible adult content in videos. Video moderation is currently deployed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 preview on Azure Media Services</a:t>
            </a:r>
          </a:p>
        </p:txBody>
      </p:sp>
      <p:pic>
        <p:nvPicPr>
          <p:cNvPr id="5" name="Picture 4">
            <a:extLst>
              <a:ext uri="{FF2B5EF4-FFF2-40B4-BE49-F238E27FC236}">
                <a16:creationId xmlns:a16="http://schemas.microsoft.com/office/drawing/2014/main" id="{593F98F6-35B5-40EE-A966-ABE46BA6AE2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01227" y="382018"/>
            <a:ext cx="719298" cy="719298"/>
          </a:xfrm>
          <a:prstGeom prst="rect">
            <a:avLst/>
          </a:prstGeom>
        </p:spPr>
      </p:pic>
    </p:spTree>
    <p:extLst>
      <p:ext uri="{BB962C8B-B14F-4D97-AF65-F5344CB8AC3E}">
        <p14:creationId xmlns:p14="http://schemas.microsoft.com/office/powerpoint/2010/main" val="213016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87CB650-F0C5-4459-8917-A34C0BEF78F0}"/>
              </a:ext>
            </a:extLst>
          </p:cNvPr>
          <p:cNvPicPr>
            <a:picLocks noChangeAspect="1"/>
          </p:cNvPicPr>
          <p:nvPr/>
        </p:nvPicPr>
        <p:blipFill rotWithShape="1">
          <a:blip r:embed="rId3">
            <a:extLst>
              <a:ext uri="{28A0092B-C50C-407E-A947-70E740481C1C}">
                <a14:useLocalDpi xmlns:a14="http://schemas.microsoft.com/office/drawing/2010/main" val="0"/>
              </a:ext>
            </a:extLst>
          </a:blip>
          <a:srcRect l="18409" t="4869" r="24086" b="4804"/>
          <a:stretch/>
        </p:blipFill>
        <p:spPr>
          <a:xfrm>
            <a:off x="5638801" y="2675"/>
            <a:ext cx="6553200" cy="6855326"/>
          </a:xfrm>
          <a:prstGeom prst="rect">
            <a:avLst/>
          </a:prstGeom>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5282381" cy="1292662"/>
          </a:xfrm>
        </p:spPr>
        <p:txBody>
          <a:bodyPr wrap="square">
            <a:spAutoFit/>
          </a:bodyPr>
          <a:lstStyle/>
          <a:p>
            <a:pPr>
              <a:defRPr/>
            </a:pPr>
            <a:r>
              <a:rPr lang="en-US" sz="4000" dirty="0"/>
              <a:t>Custom Vision Service</a:t>
            </a:r>
            <a:br>
              <a:rPr lang="en-US" sz="4400" dirty="0"/>
            </a:br>
            <a:r>
              <a:rPr lang="en-US" sz="2000" spc="0" dirty="0">
                <a:latin typeface="+mn-lt"/>
                <a:cs typeface="Segoe UI Semilight" panose="020B0402040204020203" pitchFamily="34" charset="0"/>
              </a:rPr>
              <a:t>A customizable web service that learns </a:t>
            </a:r>
            <a:br>
              <a:rPr lang="en-US" sz="2000" spc="0" dirty="0">
                <a:latin typeface="+mn-lt"/>
                <a:cs typeface="Segoe UI Semilight" panose="020B0402040204020203" pitchFamily="34" charset="0"/>
              </a:rPr>
            </a:br>
            <a:r>
              <a:rPr lang="en-US" sz="2000" spc="0" dirty="0">
                <a:latin typeface="+mn-lt"/>
                <a:cs typeface="Segoe UI Semilight" panose="020B0402040204020203" pitchFamily="34" charset="0"/>
              </a:rPr>
              <a:t>to recognize specific content in imagery </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6701" y="2057415"/>
            <a:ext cx="5067300" cy="4295535"/>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Upload images</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Upload your own labeled images, or use Custom Vision Service to quickly tag any unlabeled images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Train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your labeled images to teach Custom Vision Service the concepts you want it to learn</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Evaluate</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simple REST API calls to quickly tag images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with your new custom computer vision model</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Active learning</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Images evaluated through your custom vision model become part of a feedback loop you can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to keep improving your classifier</a:t>
            </a:r>
          </a:p>
        </p:txBody>
      </p:sp>
      <p:pic>
        <p:nvPicPr>
          <p:cNvPr id="5" name="Picture 4">
            <a:extLst>
              <a:ext uri="{FF2B5EF4-FFF2-40B4-BE49-F238E27FC236}">
                <a16:creationId xmlns:a16="http://schemas.microsoft.com/office/drawing/2014/main" id="{FC6D47D5-F8FC-4AE4-89D8-4DC0A44AB89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97881" y="255110"/>
            <a:ext cx="925990" cy="925990"/>
          </a:xfrm>
          <a:prstGeom prst="rect">
            <a:avLst/>
          </a:prstGeom>
        </p:spPr>
      </p:pic>
    </p:spTree>
    <p:extLst>
      <p:ext uri="{BB962C8B-B14F-4D97-AF65-F5344CB8AC3E}">
        <p14:creationId xmlns:p14="http://schemas.microsoft.com/office/powerpoint/2010/main" val="41224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animEffect transition="in" filter="fade">
                                      <p:cBhvr>
                                        <p:cTn id="34"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29"/>
          <p:cNvSpPr/>
          <p:nvPr/>
        </p:nvSpPr>
        <p:spPr bwMode="auto">
          <a:xfrm>
            <a:off x="270066" y="5337204"/>
            <a:ext cx="6847715" cy="85160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09" tIns="143366" rIns="179209"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solidFill>
                  <a:srgbClr val="FFFFFF"/>
                </a:solidFill>
                <a:latin typeface="Segoe UI Semilight" panose="020B0402040204020203" pitchFamily="34" charset="0"/>
                <a:ea typeface="Segoe UI" pitchFamily="34" charset="0"/>
              </a:rPr>
              <a:t>AI Solutions Gallery</a:t>
            </a:r>
            <a:endParaRPr lang="en-US" sz="1371" kern="0" dirty="0">
              <a:solidFill>
                <a:srgbClr val="FFFFFF"/>
              </a:solidFill>
              <a:latin typeface="Segoe UI Semilight" panose="020B0402040204020203" pitchFamily="34" charset="0"/>
              <a:ea typeface="Segoe UI" pitchFamily="34" charset="0"/>
            </a:endParaRPr>
          </a:p>
        </p:txBody>
      </p:sp>
      <p:sp>
        <p:nvSpPr>
          <p:cNvPr id="2" name="Title 1"/>
          <p:cNvSpPr>
            <a:spLocks noGrp="1"/>
          </p:cNvSpPr>
          <p:nvPr>
            <p:ph type="title"/>
          </p:nvPr>
        </p:nvSpPr>
        <p:spPr>
          <a:xfrm>
            <a:off x="576699" y="448699"/>
            <a:ext cx="10801919" cy="814710"/>
          </a:xfrm>
        </p:spPr>
        <p:txBody>
          <a:bodyPr/>
          <a:lstStyle/>
          <a:p>
            <a:pPr algn="ctr"/>
            <a:r>
              <a:rPr lang="en-US" sz="5294" b="0" dirty="0">
                <a:solidFill>
                  <a:schemeClr val="tx1"/>
                </a:solidFill>
                <a:latin typeface="+mn-lt"/>
              </a:rPr>
              <a:t>The Azure AI Landscape</a:t>
            </a:r>
          </a:p>
        </p:txBody>
      </p:sp>
      <p:sp>
        <p:nvSpPr>
          <p:cNvPr id="40" name="Rectangle 39"/>
          <p:cNvSpPr/>
          <p:nvPr/>
        </p:nvSpPr>
        <p:spPr bwMode="auto">
          <a:xfrm>
            <a:off x="8971555" y="5337204"/>
            <a:ext cx="3109808" cy="84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rgbClr val="D83B01"/>
                </a:solidFill>
                <a:latin typeface="Segoe UI Semilight" panose="020B0402040204020203" pitchFamily="34" charset="0"/>
                <a:ea typeface="Segoe UI" pitchFamily="34" charset="0"/>
                <a:cs typeface="Segoe UI Semilight" panose="020B0402040204020203" pitchFamily="34" charset="0"/>
              </a:rPr>
              <a:t>Find</a:t>
            </a:r>
            <a:r>
              <a:rPr lang="en-US" sz="1766" kern="0" dirty="0">
                <a:solidFill>
                  <a:srgbClr val="1A1A1A"/>
                </a:solidFill>
                <a:latin typeface="Segoe UI Semilight" panose="020B0402040204020203" pitchFamily="34" charset="0"/>
                <a:ea typeface="Segoe UI" pitchFamily="34" charset="0"/>
                <a:cs typeface="Segoe UI Semilight" panose="020B0402040204020203" pitchFamily="34" charset="0"/>
              </a:rPr>
              <a:t> AI</a:t>
            </a:r>
          </a:p>
          <a:p>
            <a:pPr defTabSz="913597" fontAlgn="base">
              <a:lnSpc>
                <a:spcPct val="90000"/>
              </a:lnSpc>
              <a:spcBef>
                <a:spcPct val="0"/>
              </a:spcBef>
              <a:spcAft>
                <a:spcPct val="0"/>
              </a:spcAft>
              <a:defRPr/>
            </a:pPr>
            <a:r>
              <a:rPr lang="en-US" sz="1766" kern="0" dirty="0">
                <a:solidFill>
                  <a:srgbClr val="1A1A1A"/>
                </a:solidFill>
                <a:latin typeface="Segoe UI Semilight" panose="020B0402040204020203" pitchFamily="34" charset="0"/>
                <a:cs typeface="Segoe UI Semilight" panose="020B0402040204020203" pitchFamily="34" charset="0"/>
              </a:rPr>
              <a:t>Artificial Intelligence</a:t>
            </a:r>
            <a:r>
              <a:rPr lang="en-US" sz="1766" kern="0" dirty="0">
                <a:solidFill>
                  <a:srgbClr val="1A1A1A"/>
                </a:solidFill>
                <a:latin typeface="Segoe UI Semilight" panose="020B0402040204020203" pitchFamily="34" charset="0"/>
                <a:ea typeface="Segoe UI" pitchFamily="34" charset="0"/>
                <a:cs typeface="Segoe UI Semilight" panose="020B0402040204020203" pitchFamily="34" charset="0"/>
              </a:rPr>
              <a:t> Solutions in a Portal</a:t>
            </a:r>
          </a:p>
        </p:txBody>
      </p:sp>
      <p:cxnSp>
        <p:nvCxnSpPr>
          <p:cNvPr id="41" name="Straight Arrow Connector 40"/>
          <p:cNvCxnSpPr>
            <a:cxnSpLocks/>
          </p:cNvCxnSpPr>
          <p:nvPr/>
        </p:nvCxnSpPr>
        <p:spPr>
          <a:xfrm flipV="1">
            <a:off x="7125569" y="5693912"/>
            <a:ext cx="1702965" cy="3623"/>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25" name="Rectangle 24"/>
          <p:cNvSpPr/>
          <p:nvPr/>
        </p:nvSpPr>
        <p:spPr bwMode="auto">
          <a:xfrm>
            <a:off x="8971554" y="3860309"/>
            <a:ext cx="3007942" cy="992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rgbClr val="D83B01"/>
                </a:solidFill>
                <a:latin typeface="Segoe UI Semilight" panose="020B0402040204020203" pitchFamily="34" charset="0"/>
                <a:cs typeface="Segoe UI Semilight" panose="020B0402040204020203" pitchFamily="34" charset="0"/>
              </a:rPr>
              <a:t>Create</a:t>
            </a:r>
            <a:r>
              <a:rPr lang="en-US" sz="1766" kern="0" dirty="0">
                <a:solidFill>
                  <a:srgbClr val="1A1A1A"/>
                </a:solidFill>
                <a:latin typeface="Segoe UI Semilight" panose="020B0402040204020203" pitchFamily="34" charset="0"/>
                <a:cs typeface="Segoe UI Semilight" panose="020B0402040204020203" pitchFamily="34" charset="0"/>
              </a:rPr>
              <a:t> AI</a:t>
            </a:r>
          </a:p>
          <a:p>
            <a:pPr defTabSz="913597" fontAlgn="base">
              <a:lnSpc>
                <a:spcPct val="90000"/>
              </a:lnSpc>
              <a:spcBef>
                <a:spcPct val="0"/>
              </a:spcBef>
              <a:spcAft>
                <a:spcPct val="0"/>
              </a:spcAft>
              <a:defRPr/>
            </a:pPr>
            <a:r>
              <a:rPr lang="en-US" sz="1766" kern="0" dirty="0">
                <a:solidFill>
                  <a:srgbClr val="1A1A1A"/>
                </a:solidFill>
                <a:latin typeface="Segoe UI Semilight" panose="020B0402040204020203" pitchFamily="34" charset="0"/>
                <a:cs typeface="Segoe UI Semilight" panose="020B0402040204020203" pitchFamily="34" charset="0"/>
              </a:rPr>
              <a:t>Artificial Intelligence with Platforms, Infrastructure and Tools, Deploy to Edge</a:t>
            </a:r>
          </a:p>
        </p:txBody>
      </p:sp>
      <p:cxnSp>
        <p:nvCxnSpPr>
          <p:cNvPr id="26" name="Straight Arrow Connector 25"/>
          <p:cNvCxnSpPr>
            <a:cxnSpLocks/>
          </p:cNvCxnSpPr>
          <p:nvPr/>
        </p:nvCxnSpPr>
        <p:spPr>
          <a:xfrm>
            <a:off x="7125569" y="4325919"/>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5" name="Rectangle 4"/>
          <p:cNvSpPr/>
          <p:nvPr/>
        </p:nvSpPr>
        <p:spPr bwMode="auto">
          <a:xfrm>
            <a:off x="270066" y="3475023"/>
            <a:ext cx="6847715" cy="8508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8" tIns="143407" rIns="179209" bIns="143366" numCol="1" spcCol="0" rtlCol="0" fromWordArt="0" anchor="t"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rPr>
              <a:t>Machine Learning Services, Pretrained Models, Frameworks and Infrastructure, IoT</a:t>
            </a:r>
            <a:endParaRPr lang="en-US" sz="1766" kern="0" dirty="0">
              <a:gradFill>
                <a:gsLst>
                  <a:gs pos="0">
                    <a:srgbClr val="FFFFFF"/>
                  </a:gs>
                  <a:gs pos="100000">
                    <a:srgbClr val="FFFFFF"/>
                  </a:gs>
                </a:gsLst>
                <a:lin ang="5400000" scaled="0"/>
              </a:gradFill>
              <a:latin typeface="Segoe UI Semibold" panose="020B0702040204020203" pitchFamily="34" charset="0"/>
              <a:ea typeface="Segoe UI" pitchFamily="34" charset="0"/>
            </a:endParaRPr>
          </a:p>
        </p:txBody>
      </p:sp>
      <p:sp>
        <p:nvSpPr>
          <p:cNvPr id="4" name="Freeform 13"/>
          <p:cNvSpPr/>
          <p:nvPr/>
        </p:nvSpPr>
        <p:spPr bwMode="auto">
          <a:xfrm>
            <a:off x="267232" y="4292789"/>
            <a:ext cx="6847715" cy="88473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298" tIns="143407" rIns="179209" bIns="143366" numCol="1" spcCol="0" rtlCol="0" fromWordArt="0" anchor="t" anchorCtr="0" forceAA="0" compatLnSpc="1">
            <a:prstTxWarp prst="textNoShape">
              <a:avLst/>
            </a:prstTxWarp>
            <a:noAutofit/>
          </a:bodyPr>
          <a:lstStyle/>
          <a:p>
            <a:pPr defTabSz="913597" fontAlgn="base">
              <a:lnSpc>
                <a:spcPct val="90000"/>
              </a:lnSpc>
              <a:spcBef>
                <a:spcPct val="0"/>
              </a:spcBef>
              <a:spcAft>
                <a:spcPct val="0"/>
              </a:spcAft>
            </a:pPr>
            <a:r>
              <a:rPr lang="en-US" sz="2353" kern="0" dirty="0">
                <a:gradFill>
                  <a:gsLst>
                    <a:gs pos="0">
                      <a:srgbClr val="FFFFFF"/>
                    </a:gs>
                    <a:gs pos="100000">
                      <a:srgbClr val="FFFFFF"/>
                    </a:gs>
                  </a:gsLst>
                  <a:lin ang="5400000" scaled="0"/>
                </a:gradFill>
                <a:latin typeface="Segoe UI Semilight" panose="020B0402040204020203" pitchFamily="34" charset="0"/>
              </a:rPr>
              <a:t>Azure Databricks</a:t>
            </a:r>
          </a:p>
        </p:txBody>
      </p:sp>
      <p:sp>
        <p:nvSpPr>
          <p:cNvPr id="10" name="Freeform 239"/>
          <p:cNvSpPr/>
          <p:nvPr/>
        </p:nvSpPr>
        <p:spPr bwMode="auto">
          <a:xfrm flipH="1">
            <a:off x="506813" y="3644521"/>
            <a:ext cx="445591" cy="4787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669" tIns="45688" rIns="91375" bIns="45688" numCol="1" spcCol="0" rtlCol="0" fromWordArt="0" anchor="ctr" anchorCtr="0" forceAA="0" compatLnSpc="1">
            <a:prstTxWarp prst="textNoShape">
              <a:avLst/>
            </a:prstTxWarp>
            <a:noAutofit/>
          </a:bodyPr>
          <a:lstStyle/>
          <a:p>
            <a:pPr defTabSz="931602" fontAlgn="base">
              <a:spcBef>
                <a:spcPct val="0"/>
              </a:spcBef>
              <a:spcAft>
                <a:spcPct val="0"/>
              </a:spcAft>
              <a:defRPr/>
            </a:pPr>
            <a:endParaRPr lang="en-US" sz="2400" kern="0">
              <a:gradFill>
                <a:gsLst>
                  <a:gs pos="0">
                    <a:srgbClr val="FFFFFF"/>
                  </a:gs>
                  <a:gs pos="100000">
                    <a:srgbClr val="FFFFFF"/>
                  </a:gs>
                </a:gsLst>
                <a:lin ang="5400000" scaled="1"/>
              </a:gradFill>
              <a:latin typeface="Segoe UI"/>
              <a:ea typeface="Segoe UI" pitchFamily="34" charset="0"/>
            </a:endParaRPr>
          </a:p>
        </p:txBody>
      </p:sp>
      <p:sp>
        <p:nvSpPr>
          <p:cNvPr id="28" name="Rectangle 27"/>
          <p:cNvSpPr/>
          <p:nvPr/>
        </p:nvSpPr>
        <p:spPr bwMode="auto">
          <a:xfrm>
            <a:off x="8971553" y="2530813"/>
            <a:ext cx="2950381" cy="1113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rgbClr val="D83B01"/>
                </a:solidFill>
                <a:latin typeface="Segoe UI Semilight" panose="020B0402040204020203" pitchFamily="34" charset="0"/>
                <a:cs typeface="Segoe UI Semilight" panose="020B0402040204020203" pitchFamily="34" charset="0"/>
              </a:rPr>
              <a:t>Include</a:t>
            </a:r>
            <a:r>
              <a:rPr lang="en-US" sz="1766" i="1" kern="0" dirty="0">
                <a:solidFill>
                  <a:srgbClr val="1A1A1A"/>
                </a:solidFill>
                <a:latin typeface="Segoe UI Semilight" panose="020B0402040204020203" pitchFamily="34" charset="0"/>
                <a:cs typeface="Segoe UI Semilight" panose="020B0402040204020203" pitchFamily="34" charset="0"/>
              </a:rPr>
              <a:t> </a:t>
            </a:r>
            <a:r>
              <a:rPr lang="en-US" sz="1766" kern="0" dirty="0">
                <a:solidFill>
                  <a:srgbClr val="1A1A1A"/>
                </a:solidFill>
                <a:latin typeface="Segoe UI Semilight" panose="020B0402040204020203" pitchFamily="34" charset="0"/>
                <a:cs typeface="Segoe UI Semilight" panose="020B0402040204020203" pitchFamily="34" charset="0"/>
              </a:rPr>
              <a:t>AI</a:t>
            </a:r>
          </a:p>
          <a:p>
            <a:pPr defTabSz="913597" fontAlgn="base">
              <a:lnSpc>
                <a:spcPct val="90000"/>
              </a:lnSpc>
              <a:spcBef>
                <a:spcPct val="0"/>
              </a:spcBef>
              <a:spcAft>
                <a:spcPct val="0"/>
              </a:spcAft>
              <a:defRPr/>
            </a:pPr>
            <a:r>
              <a:rPr lang="en-US" sz="1766" kern="0" dirty="0">
                <a:solidFill>
                  <a:srgbClr val="1A1A1A"/>
                </a:solidFill>
                <a:latin typeface="Segoe UI Semilight" panose="020B0402040204020203" pitchFamily="34" charset="0"/>
                <a:cs typeface="Segoe UI Semilight" panose="020B0402040204020203" pitchFamily="34" charset="0"/>
              </a:rPr>
              <a:t>Artificial Intelligence from Pre-built Services, Apps, and Knowledge Mining</a:t>
            </a:r>
          </a:p>
        </p:txBody>
      </p:sp>
      <p:cxnSp>
        <p:nvCxnSpPr>
          <p:cNvPr id="29" name="Straight Arrow Connector 28"/>
          <p:cNvCxnSpPr>
            <a:cxnSpLocks/>
          </p:cNvCxnSpPr>
          <p:nvPr/>
        </p:nvCxnSpPr>
        <p:spPr>
          <a:xfrm>
            <a:off x="7125569" y="2956615"/>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0" name="Freeform 29"/>
          <p:cNvSpPr/>
          <p:nvPr/>
        </p:nvSpPr>
        <p:spPr bwMode="auto">
          <a:xfrm>
            <a:off x="269241" y="1615308"/>
            <a:ext cx="6849575" cy="8516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9" tIns="143366" rIns="179209"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solidFill>
                  <a:srgbClr val="FFFFFF"/>
                </a:solidFill>
                <a:latin typeface="Segoe UI Semilight" panose="020B0402040204020203" pitchFamily="34" charset="0"/>
                <a:ea typeface="Segoe UI" pitchFamily="34" charset="0"/>
              </a:rPr>
              <a:t>Applications</a:t>
            </a:r>
          </a:p>
        </p:txBody>
      </p:sp>
      <p:cxnSp>
        <p:nvCxnSpPr>
          <p:cNvPr id="32" name="Straight Arrow Connector 31"/>
          <p:cNvCxnSpPr>
            <a:cxnSpLocks/>
          </p:cNvCxnSpPr>
          <p:nvPr/>
        </p:nvCxnSpPr>
        <p:spPr>
          <a:xfrm>
            <a:off x="7117782" y="2041110"/>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3" name="Rectangle 32"/>
          <p:cNvSpPr/>
          <p:nvPr/>
        </p:nvSpPr>
        <p:spPr bwMode="auto">
          <a:xfrm>
            <a:off x="8971555" y="1555650"/>
            <a:ext cx="3220446" cy="794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rgbClr val="D83B01"/>
                </a:solidFill>
                <a:latin typeface="Segoe UI Semilight" panose="020B0402040204020203" pitchFamily="34" charset="0"/>
                <a:cs typeface="Segoe UI Semilight" panose="020B0402040204020203" pitchFamily="34" charset="0"/>
              </a:rPr>
              <a:t>Use</a:t>
            </a:r>
            <a:r>
              <a:rPr lang="en-US" sz="1766" i="1" kern="0" dirty="0">
                <a:solidFill>
                  <a:srgbClr val="1A1A1A"/>
                </a:solidFill>
                <a:latin typeface="Segoe UI Semilight" panose="020B0402040204020203" pitchFamily="34" charset="0"/>
                <a:cs typeface="Segoe UI Semilight" panose="020B0402040204020203" pitchFamily="34" charset="0"/>
              </a:rPr>
              <a:t> </a:t>
            </a:r>
            <a:r>
              <a:rPr lang="en-US" sz="1766" kern="0" dirty="0">
                <a:solidFill>
                  <a:srgbClr val="1A1A1A"/>
                </a:solidFill>
                <a:latin typeface="Segoe UI Semilight" panose="020B0402040204020203" pitchFamily="34" charset="0"/>
                <a:cs typeface="Segoe UI Semilight" panose="020B0402040204020203" pitchFamily="34" charset="0"/>
              </a:rPr>
              <a:t>AI </a:t>
            </a:r>
          </a:p>
          <a:p>
            <a:pPr defTabSz="913597" fontAlgn="base">
              <a:lnSpc>
                <a:spcPct val="90000"/>
              </a:lnSpc>
              <a:spcBef>
                <a:spcPct val="0"/>
              </a:spcBef>
              <a:spcAft>
                <a:spcPct val="0"/>
              </a:spcAft>
              <a:defRPr/>
            </a:pPr>
            <a:r>
              <a:rPr lang="en-US" sz="1766" kern="0" dirty="0">
                <a:solidFill>
                  <a:srgbClr val="1A1A1A"/>
                </a:solidFill>
                <a:latin typeface="Segoe UI Semilight" panose="020B0402040204020203" pitchFamily="34" charset="0"/>
                <a:cs typeface="Segoe UI Semilight" panose="020B0402040204020203" pitchFamily="34" charset="0"/>
              </a:rPr>
              <a:t>Artificial Intelligence in Applications</a:t>
            </a:r>
          </a:p>
        </p:txBody>
      </p:sp>
      <p:grpSp>
        <p:nvGrpSpPr>
          <p:cNvPr id="8" name="Group 7">
            <a:extLst>
              <a:ext uri="{FF2B5EF4-FFF2-40B4-BE49-F238E27FC236}">
                <a16:creationId xmlns:a16="http://schemas.microsoft.com/office/drawing/2014/main" id="{DA0468E3-8AEE-4162-B8EC-055C6397C2F7}"/>
              </a:ext>
            </a:extLst>
          </p:cNvPr>
          <p:cNvGrpSpPr/>
          <p:nvPr/>
        </p:nvGrpSpPr>
        <p:grpSpPr>
          <a:xfrm>
            <a:off x="265373" y="2530813"/>
            <a:ext cx="6849575" cy="851604"/>
            <a:chOff x="270693" y="2581065"/>
            <a:chExt cx="6986923" cy="868680"/>
          </a:xfrm>
        </p:grpSpPr>
        <p:grpSp>
          <p:nvGrpSpPr>
            <p:cNvPr id="3" name="Group 2">
              <a:extLst>
                <a:ext uri="{FF2B5EF4-FFF2-40B4-BE49-F238E27FC236}">
                  <a16:creationId xmlns:a16="http://schemas.microsoft.com/office/drawing/2014/main" id="{3E14F3E0-7CBB-4386-A3E7-FC455B8F8AC8}"/>
                </a:ext>
              </a:extLst>
            </p:cNvPr>
            <p:cNvGrpSpPr/>
            <p:nvPr/>
          </p:nvGrpSpPr>
          <p:grpSpPr>
            <a:xfrm>
              <a:off x="270693" y="2581065"/>
              <a:ext cx="6986923" cy="868680"/>
              <a:chOff x="270693" y="2581065"/>
              <a:chExt cx="6986923" cy="868680"/>
            </a:xfrm>
          </p:grpSpPr>
          <p:grpSp>
            <p:nvGrpSpPr>
              <p:cNvPr id="21" name="Group 20"/>
              <p:cNvGrpSpPr/>
              <p:nvPr/>
            </p:nvGrpSpPr>
            <p:grpSpPr>
              <a:xfrm>
                <a:off x="270693" y="2581065"/>
                <a:ext cx="4415608" cy="868680"/>
                <a:chOff x="280682" y="1876905"/>
                <a:chExt cx="4416235" cy="888279"/>
              </a:xfrm>
            </p:grpSpPr>
            <p:grpSp>
              <p:nvGrpSpPr>
                <p:cNvPr id="9" name="Group 8"/>
                <p:cNvGrpSpPr/>
                <p:nvPr/>
              </p:nvGrpSpPr>
              <p:grpSpPr>
                <a:xfrm>
                  <a:off x="280682" y="1876905"/>
                  <a:ext cx="4416235" cy="888279"/>
                  <a:chOff x="280683" y="1822264"/>
                  <a:chExt cx="4357246" cy="814256"/>
                </a:xfrm>
              </p:grpSpPr>
              <p:sp>
                <p:nvSpPr>
                  <p:cNvPr id="7" name="Freeform 29"/>
                  <p:cNvSpPr/>
                  <p:nvPr/>
                </p:nvSpPr>
                <p:spPr bwMode="auto">
                  <a:xfrm>
                    <a:off x="2242070" y="1822264"/>
                    <a:ext cx="2395859" cy="81425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Semilight" panose="020B0402040204020203" pitchFamily="34" charset="0"/>
                        <a:ea typeface="Segoe UI" pitchFamily="34" charset="0"/>
                      </a:rPr>
                      <a:t>Bot framework</a:t>
                    </a:r>
                  </a:p>
                </p:txBody>
              </p:sp>
              <p:sp>
                <p:nvSpPr>
                  <p:cNvPr id="6" name="Freeform 29"/>
                  <p:cNvSpPr/>
                  <p:nvPr/>
                </p:nvSpPr>
                <p:spPr bwMode="auto">
                  <a:xfrm>
                    <a:off x="280683" y="1822264"/>
                    <a:ext cx="1961386" cy="81425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Semilight" panose="020B0402040204020203" pitchFamily="34" charset="0"/>
                        <a:ea typeface="Segoe UI" pitchFamily="34" charset="0"/>
                      </a:rPr>
                      <a:t>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375" tIns="45688" rIns="91375" bIns="45688" numCol="1" anchor="t" anchorCtr="0" compatLnSpc="1">
                    <a:prstTxWarp prst="textNoShape">
                      <a:avLst/>
                    </a:prstTxWarp>
                    <a:noAutofit/>
                  </a:bodyPr>
                  <a:lstStyle/>
                  <a:p>
                    <a:pPr defTabSz="913545">
                      <a:defRPr/>
                    </a:pPr>
                    <a:endParaRPr lang="en-US" sz="1836" kern="0">
                      <a:gradFill>
                        <a:gsLst>
                          <a:gs pos="0">
                            <a:srgbClr val="FFFFFF"/>
                          </a:gs>
                          <a:gs pos="100000">
                            <a:srgbClr val="FFFFFF"/>
                          </a:gs>
                        </a:gsLst>
                        <a:lin ang="5400000" scaled="1"/>
                      </a:gradFill>
                      <a:latin typeface="Segoe UI"/>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defTabSz="913545">
                      <a:defRPr/>
                    </a:pPr>
                    <a:endParaRPr lang="en-US" sz="1836" kern="0">
                      <a:gradFill>
                        <a:gsLst>
                          <a:gs pos="0">
                            <a:srgbClr val="FFFFFF"/>
                          </a:gs>
                          <a:gs pos="100000">
                            <a:srgbClr val="FFFFFF"/>
                          </a:gs>
                        </a:gsLst>
                        <a:lin ang="5400000" scaled="1"/>
                      </a:gradFill>
                      <a:latin typeface="Segoe UI"/>
                    </a:endParaRPr>
                  </a:p>
                </p:txBody>
              </p:sp>
            </p:grpSp>
            <p:sp>
              <p:nvSpPr>
                <p:cNvPr id="15" name="Freeform 230"/>
                <p:cNvSpPr/>
                <p:nvPr/>
              </p:nvSpPr>
              <p:spPr bwMode="auto">
                <a:xfrm>
                  <a:off x="2368834" y="2165629"/>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75" tIns="45688" rIns="91375" bIns="45688" numCol="1" spcCol="0" rtlCol="0" fromWordArt="0" anchor="ctr" anchorCtr="0" forceAA="0" compatLnSpc="1">
                  <a:prstTxWarp prst="textNoShape">
                    <a:avLst/>
                  </a:prstTxWarp>
                  <a:noAutofit/>
                </a:bodyPr>
                <a:lstStyle/>
                <a:p>
                  <a:pPr algn="ctr" defTabSz="931602" fontAlgn="base">
                    <a:spcBef>
                      <a:spcPct val="0"/>
                    </a:spcBef>
                    <a:spcAft>
                      <a:spcPct val="0"/>
                    </a:spcAft>
                    <a:defRPr/>
                  </a:pPr>
                  <a:endParaRPr lang="en-US" sz="2400" kern="0">
                    <a:gradFill>
                      <a:gsLst>
                        <a:gs pos="0">
                          <a:srgbClr val="FFFFFF"/>
                        </a:gs>
                        <a:gs pos="100000">
                          <a:srgbClr val="FFFFFF"/>
                        </a:gs>
                      </a:gsLst>
                      <a:lin ang="5400000" scaled="1"/>
                    </a:gradFill>
                    <a:latin typeface="Segoe UI"/>
                    <a:ea typeface="Segoe UI" pitchFamily="34" charset="0"/>
                  </a:endParaRPr>
                </a:p>
              </p:txBody>
            </p:sp>
          </p:grpSp>
          <p:sp>
            <p:nvSpPr>
              <p:cNvPr id="24" name="Freeform 29">
                <a:extLst>
                  <a:ext uri="{FF2B5EF4-FFF2-40B4-BE49-F238E27FC236}">
                    <a16:creationId xmlns:a16="http://schemas.microsoft.com/office/drawing/2014/main" id="{CB175318-32D6-44BE-87E7-409B62698601}"/>
                  </a:ext>
                </a:extLst>
              </p:cNvPr>
              <p:cNvSpPr/>
              <p:nvPr/>
            </p:nvSpPr>
            <p:spPr bwMode="auto">
              <a:xfrm>
                <a:off x="4686301" y="2581065"/>
                <a:ext cx="2571315" cy="8634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Semilight" panose="020B0402040204020203" pitchFamily="34" charset="0"/>
                    <a:ea typeface="Segoe UI" pitchFamily="34" charset="0"/>
                  </a:rPr>
                  <a:t>Knowledge</a:t>
                </a:r>
              </a:p>
            </p:txBody>
          </p:sp>
        </p:grpSp>
        <p:grpSp>
          <p:nvGrpSpPr>
            <p:cNvPr id="35" name="Group 34">
              <a:extLst>
                <a:ext uri="{FF2B5EF4-FFF2-40B4-BE49-F238E27FC236}">
                  <a16:creationId xmlns:a16="http://schemas.microsoft.com/office/drawing/2014/main" id="{04B99950-888B-4BCE-9D66-8C744784D700}"/>
                </a:ext>
              </a:extLst>
            </p:cNvPr>
            <p:cNvGrpSpPr/>
            <p:nvPr/>
          </p:nvGrpSpPr>
          <p:grpSpPr>
            <a:xfrm>
              <a:off x="4899914" y="2781894"/>
              <a:ext cx="464717" cy="406291"/>
              <a:chOff x="5690450" y="6269810"/>
              <a:chExt cx="668884" cy="614989"/>
            </a:xfrm>
          </p:grpSpPr>
          <p:sp>
            <p:nvSpPr>
              <p:cNvPr id="37" name="Freeform 6">
                <a:extLst>
                  <a:ext uri="{FF2B5EF4-FFF2-40B4-BE49-F238E27FC236}">
                    <a16:creationId xmlns:a16="http://schemas.microsoft.com/office/drawing/2014/main" id="{EBC45E5F-A9DD-4581-BAF5-8DBC5F90C0C3}"/>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39" name="Freeform 7">
                <a:extLst>
                  <a:ext uri="{FF2B5EF4-FFF2-40B4-BE49-F238E27FC236}">
                    <a16:creationId xmlns:a16="http://schemas.microsoft.com/office/drawing/2014/main" id="{031F1CBB-6610-40DF-BF59-B32BA7FDDC6F}"/>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2" name="Freeform 8">
                <a:extLst>
                  <a:ext uri="{FF2B5EF4-FFF2-40B4-BE49-F238E27FC236}">
                    <a16:creationId xmlns:a16="http://schemas.microsoft.com/office/drawing/2014/main" id="{DB1E5C30-DF63-4094-9DF6-A138352B921D}"/>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3" name="Oval 9">
                <a:extLst>
                  <a:ext uri="{FF2B5EF4-FFF2-40B4-BE49-F238E27FC236}">
                    <a16:creationId xmlns:a16="http://schemas.microsoft.com/office/drawing/2014/main" id="{F7E670C3-2DDA-487E-9A57-37E42960FBFD}"/>
                  </a:ext>
                </a:extLst>
              </p:cNvPr>
              <p:cNvSpPr>
                <a:spLocks noChangeArrowheads="1"/>
              </p:cNvSpPr>
              <p:nvPr/>
            </p:nvSpPr>
            <p:spPr bwMode="auto">
              <a:xfrm>
                <a:off x="5949759" y="6745722"/>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4" name="Oval 11">
                <a:extLst>
                  <a:ext uri="{FF2B5EF4-FFF2-40B4-BE49-F238E27FC236}">
                    <a16:creationId xmlns:a16="http://schemas.microsoft.com/office/drawing/2014/main" id="{A0B786ED-7A92-4F90-9A36-D6DCF7394246}"/>
                  </a:ext>
                </a:extLst>
              </p:cNvPr>
              <p:cNvSpPr>
                <a:spLocks noChangeArrowheads="1"/>
              </p:cNvSpPr>
              <p:nvPr/>
            </p:nvSpPr>
            <p:spPr bwMode="auto">
              <a:xfrm>
                <a:off x="6241310" y="6733601"/>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5" name="Oval 12">
                <a:extLst>
                  <a:ext uri="{FF2B5EF4-FFF2-40B4-BE49-F238E27FC236}">
                    <a16:creationId xmlns:a16="http://schemas.microsoft.com/office/drawing/2014/main" id="{88933837-08E3-41E0-A409-90F9C5720D05}"/>
                  </a:ext>
                </a:extLst>
              </p:cNvPr>
              <p:cNvSpPr>
                <a:spLocks noChangeArrowheads="1"/>
              </p:cNvSpPr>
              <p:nvPr/>
            </p:nvSpPr>
            <p:spPr bwMode="auto">
              <a:xfrm>
                <a:off x="6297451" y="6394203"/>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6" name="Freeform 5">
                <a:extLst>
                  <a:ext uri="{FF2B5EF4-FFF2-40B4-BE49-F238E27FC236}">
                    <a16:creationId xmlns:a16="http://schemas.microsoft.com/office/drawing/2014/main" id="{155C7AEB-305A-4068-B902-D145DF7619E5}"/>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7" name="Oval 10">
                <a:extLst>
                  <a:ext uri="{FF2B5EF4-FFF2-40B4-BE49-F238E27FC236}">
                    <a16:creationId xmlns:a16="http://schemas.microsoft.com/office/drawing/2014/main" id="{12104097-4856-4CDC-A55C-4F4C1C6D96E7}"/>
                  </a:ext>
                </a:extLst>
              </p:cNvPr>
              <p:cNvSpPr>
                <a:spLocks noChangeArrowheads="1"/>
              </p:cNvSpPr>
              <p:nvPr/>
            </p:nvSpPr>
            <p:spPr bwMode="auto">
              <a:xfrm>
                <a:off x="6111803" y="6823554"/>
                <a:ext cx="61245" cy="61245"/>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grpSp>
            <p:nvGrpSpPr>
              <p:cNvPr id="48" name="Magnifying_Glass">
                <a:extLst>
                  <a:ext uri="{FF2B5EF4-FFF2-40B4-BE49-F238E27FC236}">
                    <a16:creationId xmlns:a16="http://schemas.microsoft.com/office/drawing/2014/main" id="{D2C146EA-78C1-4101-9C90-BB8F8D16FAF5}"/>
                  </a:ext>
                </a:extLst>
              </p:cNvPr>
              <p:cNvGrpSpPr/>
              <p:nvPr/>
            </p:nvGrpSpPr>
            <p:grpSpPr>
              <a:xfrm flipH="1">
                <a:off x="5690450" y="6269810"/>
                <a:ext cx="562017" cy="562017"/>
                <a:chOff x="5741782" y="1706805"/>
                <a:chExt cx="657225" cy="657225"/>
              </a:xfrm>
            </p:grpSpPr>
            <p:sp>
              <p:nvSpPr>
                <p:cNvPr id="49" name="Freeform: Shape 48">
                  <a:extLst>
                    <a:ext uri="{FF2B5EF4-FFF2-40B4-BE49-F238E27FC236}">
                      <a16:creationId xmlns:a16="http://schemas.microsoft.com/office/drawing/2014/main" id="{F9BC96D9-9A4B-494E-A1B8-F1725F9E67B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rgbClr val="FFFFFF">
                    <a:lumMod val="85000"/>
                  </a:srgbClr>
                </a:solidFill>
                <a:ln w="9525" cap="flat">
                  <a:noFill/>
                  <a:prstDash val="solid"/>
                  <a:miter/>
                </a:ln>
              </p:spPr>
              <p:txBody>
                <a:bodyPr/>
                <a:lstStyle/>
                <a:p>
                  <a:pPr defTabSz="914192">
                    <a:defRPr/>
                  </a:pPr>
                  <a:endParaRPr lang="en-US" kern="0" dirty="0">
                    <a:solidFill>
                      <a:srgbClr val="1A1A1A"/>
                    </a:solidFill>
                    <a:latin typeface="Segoe UI"/>
                  </a:endParaRPr>
                </a:p>
              </p:txBody>
            </p:sp>
            <p:sp>
              <p:nvSpPr>
                <p:cNvPr id="50" name="Freeform: Shape 49">
                  <a:extLst>
                    <a:ext uri="{FF2B5EF4-FFF2-40B4-BE49-F238E27FC236}">
                      <a16:creationId xmlns:a16="http://schemas.microsoft.com/office/drawing/2014/main" id="{53F50329-3B82-4762-873D-B82CB26D3468}"/>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14192">
                    <a:defRPr/>
                  </a:pPr>
                  <a:endParaRPr lang="en-US" kern="0" dirty="0">
                    <a:solidFill>
                      <a:srgbClr val="1A1A1A"/>
                    </a:solidFill>
                    <a:latin typeface="Segoe UI"/>
                  </a:endParaRPr>
                </a:p>
              </p:txBody>
            </p:sp>
            <p:sp>
              <p:nvSpPr>
                <p:cNvPr id="51" name="Freeform: Shape 50">
                  <a:extLst>
                    <a:ext uri="{FF2B5EF4-FFF2-40B4-BE49-F238E27FC236}">
                      <a16:creationId xmlns:a16="http://schemas.microsoft.com/office/drawing/2014/main" id="{F335A353-A940-4194-AF64-6D0DCF69CB9B}"/>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14192">
                    <a:defRPr/>
                  </a:pPr>
                  <a:endParaRPr lang="en-US" kern="0" dirty="0">
                    <a:solidFill>
                      <a:srgbClr val="1A1A1A"/>
                    </a:solidFill>
                    <a:latin typeface="Segoe UI"/>
                  </a:endParaRPr>
                </a:p>
              </p:txBody>
            </p:sp>
            <p:sp>
              <p:nvSpPr>
                <p:cNvPr id="52" name="Freeform: Shape 51">
                  <a:extLst>
                    <a:ext uri="{FF2B5EF4-FFF2-40B4-BE49-F238E27FC236}">
                      <a16:creationId xmlns:a16="http://schemas.microsoft.com/office/drawing/2014/main" id="{538CE06A-7C52-4F30-98FA-63BF6922AE95}"/>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14192">
                    <a:defRPr/>
                  </a:pPr>
                  <a:endParaRPr lang="en-US" kern="0" dirty="0">
                    <a:solidFill>
                      <a:srgbClr val="1A1A1A"/>
                    </a:solidFill>
                    <a:latin typeface="Segoe UI"/>
                  </a:endParaRPr>
                </a:p>
              </p:txBody>
            </p:sp>
          </p:grpSp>
        </p:grpSp>
      </p:grpSp>
    </p:spTree>
    <p:extLst>
      <p:ext uri="{BB962C8B-B14F-4D97-AF65-F5344CB8AC3E}">
        <p14:creationId xmlns:p14="http://schemas.microsoft.com/office/powerpoint/2010/main" val="73536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25" grpId="0"/>
      <p:bldP spid="5" grpId="0" animBg="1"/>
      <p:bldP spid="4" grpId="0" animBg="1"/>
      <p:bldP spid="10" grpId="0" animBg="1"/>
      <p:bldP spid="28" grpId="0"/>
      <p:bldP spid="30" grpId="0" animBg="1"/>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descr="https://microsoft.sharepoint.com/teams/BrandCentral/BundleImages/250MSC12_Nancy_001/PreviewImage.png">
            <a:extLst>
              <a:ext uri="{FF2B5EF4-FFF2-40B4-BE49-F238E27FC236}">
                <a16:creationId xmlns:a16="http://schemas.microsoft.com/office/drawing/2014/main" id="{CAE86D33-68F0-4C4E-87F4-E97DEC1DE5B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027" r="26651" b="6652"/>
          <a:stretch/>
        </p:blipFill>
        <p:spPr bwMode="auto">
          <a:xfrm>
            <a:off x="5638800" y="2674"/>
            <a:ext cx="6569012" cy="6855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5067301" cy="1181862"/>
          </a:xfrm>
        </p:spPr>
        <p:txBody>
          <a:bodyPr wrap="square">
            <a:spAutoFit/>
          </a:bodyPr>
          <a:lstStyle/>
          <a:p>
            <a:pPr>
              <a:defRPr/>
            </a:pPr>
            <a:r>
              <a:rPr lang="en-US" sz="4400"/>
              <a:t>Video Indexer</a:t>
            </a:r>
            <a:br>
              <a:rPr lang="en-US" sz="4400"/>
            </a:br>
            <a:r>
              <a:rPr lang="en-US" sz="2800" spc="0">
                <a:latin typeface="Segoe UI Semilight" panose="020B0402040204020203" pitchFamily="34" charset="0"/>
                <a:cs typeface="Segoe UI Semilight" panose="020B0402040204020203" pitchFamily="34" charset="0"/>
              </a:rPr>
              <a:t>Unlock video insights</a:t>
            </a:r>
            <a:endParaRPr lang="en-US" sz="4400" spc="0">
              <a:latin typeface="Segoe UI Semilight" panose="020B0402040204020203" pitchFamily="34" charset="0"/>
              <a:cs typeface="Segoe UI Semilight" panose="020B0402040204020203" pitchFamily="34" charset="0"/>
            </a:endParaRP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6701" y="1783098"/>
            <a:ext cx="5067300" cy="484440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Upload your video and go</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Start turning your video into insights right away.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No more tedious and error-prone manual indexing. And no need for specialized expertise. With Video Indexer, just upload your video, and start finding insights right away, without writing a single line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 code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Make your content more discoverable</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Quickly and easily extract insights from videos using artificial intelligence. Enhance content discovery experiences such as search results by detecting spoken words, faces, characters, and emotions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Improve engagement with your video</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Metadata extracted by Video Indexer can be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used to build powerful engagement experiences with recommendations, highlight clips, and interactive videos</a:t>
            </a:r>
          </a:p>
        </p:txBody>
      </p:sp>
      <p:pic>
        <p:nvPicPr>
          <p:cNvPr id="5" name="Picture 4">
            <a:extLst>
              <a:ext uri="{FF2B5EF4-FFF2-40B4-BE49-F238E27FC236}">
                <a16:creationId xmlns:a16="http://schemas.microsoft.com/office/drawing/2014/main" id="{5B18B2C2-5F56-4D00-9B0E-350C131B1138}"/>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43908" y="384559"/>
            <a:ext cx="686142" cy="686142"/>
          </a:xfrm>
          <a:prstGeom prst="rect">
            <a:avLst/>
          </a:prstGeom>
        </p:spPr>
      </p:pic>
    </p:spTree>
    <p:extLst>
      <p:ext uri="{BB962C8B-B14F-4D97-AF65-F5344CB8AC3E}">
        <p14:creationId xmlns:p14="http://schemas.microsoft.com/office/powerpoint/2010/main" val="384853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131" t="830" r="905" b="1"/>
          <a:stretch/>
        </p:blipFill>
        <p:spPr bwMode="auto">
          <a:xfrm flipH="1">
            <a:off x="5638799" y="0"/>
            <a:ext cx="6548447" cy="68766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9" name="Rectangle 8">
            <a:extLst>
              <a:ext uri="{FF2B5EF4-FFF2-40B4-BE49-F238E27FC236}">
                <a16:creationId xmlns:a16="http://schemas.microsoft.com/office/drawing/2014/main" id="{92EF02DF-16E4-4794-8C18-14095A8357E3}"/>
              </a:ext>
            </a:extLst>
          </p:cNvPr>
          <p:cNvSpPr/>
          <p:nvPr/>
        </p:nvSpPr>
        <p:spPr bwMode="auto">
          <a:xfrm>
            <a:off x="0" y="0"/>
            <a:ext cx="5638800" cy="6858003"/>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EF0667-AC9B-4C3E-AA42-95A0F8D889CF}"/>
              </a:ext>
            </a:extLst>
          </p:cNvPr>
          <p:cNvSpPr>
            <a:spLocks noGrp="1"/>
          </p:cNvSpPr>
          <p:nvPr>
            <p:ph type="title"/>
          </p:nvPr>
        </p:nvSpPr>
        <p:spPr/>
        <p:txBody>
          <a:bodyPr/>
          <a:lstStyle/>
          <a:p>
            <a:r>
              <a:rPr lang="en-US" dirty="0"/>
              <a:t>Language </a:t>
            </a:r>
            <a:br>
              <a:rPr lang="en-US" dirty="0"/>
            </a:br>
            <a:r>
              <a:rPr lang="en-US" dirty="0"/>
              <a:t>Understanding </a:t>
            </a:r>
            <a:br>
              <a:rPr lang="en-US" dirty="0"/>
            </a:br>
            <a:r>
              <a:rPr lang="en-US" dirty="0"/>
              <a:t>Intelligent Service</a:t>
            </a:r>
          </a:p>
        </p:txBody>
      </p:sp>
      <p:sp>
        <p:nvSpPr>
          <p:cNvPr id="13" name="Oval 12">
            <a:extLst>
              <a:ext uri="{FF2B5EF4-FFF2-40B4-BE49-F238E27FC236}">
                <a16:creationId xmlns:a16="http://schemas.microsoft.com/office/drawing/2014/main" id="{55BBC647-9BB3-4CC0-AE31-268ACE631278}"/>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F0E585B-F1C8-4AB4-BA46-7BEF6F991F17}"/>
              </a:ext>
            </a:extLst>
          </p:cNvPr>
          <p:cNvSpPr/>
          <p:nvPr/>
        </p:nvSpPr>
        <p:spPr>
          <a:xfrm>
            <a:off x="266701" y="3755635"/>
            <a:ext cx="5067300" cy="153580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Understand what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your users are saying</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pre-built Bing and Cortana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models or create your own</a:t>
            </a:r>
          </a:p>
        </p:txBody>
      </p:sp>
      <p:pic>
        <p:nvPicPr>
          <p:cNvPr id="10" name="Picture 9">
            <a:extLst>
              <a:ext uri="{FF2B5EF4-FFF2-40B4-BE49-F238E27FC236}">
                <a16:creationId xmlns:a16="http://schemas.microsoft.com/office/drawing/2014/main" id="{9077B1F3-E40A-455C-9CBC-0615823782D8}"/>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53602" y="310831"/>
            <a:ext cx="814548" cy="814548"/>
          </a:xfrm>
          <a:prstGeom prst="rect">
            <a:avLst/>
          </a:prstGeom>
        </p:spPr>
      </p:pic>
    </p:spTree>
    <p:extLst>
      <p:ext uri="{BB962C8B-B14F-4D97-AF65-F5344CB8AC3E}">
        <p14:creationId xmlns:p14="http://schemas.microsoft.com/office/powerpoint/2010/main" val="406009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fade">
                                      <p:cBhvr>
                                        <p:cTn id="11"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B964EC7-96A8-4548-A431-A82F2979EC76}"/>
              </a:ext>
            </a:extLst>
          </p:cNvPr>
          <p:cNvSpPr/>
          <p:nvPr/>
        </p:nvSpPr>
        <p:spPr bwMode="auto">
          <a:xfrm>
            <a:off x="0" y="-3"/>
            <a:ext cx="5638800" cy="6858003"/>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Language </a:t>
            </a:r>
            <a:br>
              <a:rPr lang="en-US" dirty="0"/>
            </a:br>
            <a:r>
              <a:rPr lang="en-US" dirty="0"/>
              <a:t>Understanding </a:t>
            </a:r>
            <a:br>
              <a:rPr lang="en-US" dirty="0"/>
            </a:br>
            <a:r>
              <a:rPr lang="en-US" dirty="0"/>
              <a:t>Intelligent Service</a:t>
            </a:r>
          </a:p>
        </p:txBody>
      </p:sp>
      <p:grpSp>
        <p:nvGrpSpPr>
          <p:cNvPr id="12" name="Group 11">
            <a:extLst>
              <a:ext uri="{FF2B5EF4-FFF2-40B4-BE49-F238E27FC236}">
                <a16:creationId xmlns:a16="http://schemas.microsoft.com/office/drawing/2014/main" id="{9140EECB-8380-498A-9A88-8C0F69C7BA35}"/>
              </a:ext>
            </a:extLst>
          </p:cNvPr>
          <p:cNvGrpSpPr/>
          <p:nvPr/>
        </p:nvGrpSpPr>
        <p:grpSpPr>
          <a:xfrm>
            <a:off x="5827387" y="2186608"/>
            <a:ext cx="6116839" cy="1707511"/>
            <a:chOff x="466834" y="4474276"/>
            <a:chExt cx="11272552" cy="2209769"/>
          </a:xfrm>
        </p:grpSpPr>
        <p:grpSp>
          <p:nvGrpSpPr>
            <p:cNvPr id="15" name="Group 14"/>
            <p:cNvGrpSpPr/>
            <p:nvPr/>
          </p:nvGrpSpPr>
          <p:grpSpPr>
            <a:xfrm>
              <a:off x="466834" y="4474276"/>
              <a:ext cx="2230770" cy="2209769"/>
              <a:chOff x="471714" y="4259262"/>
              <a:chExt cx="2277277" cy="2255838"/>
            </a:xfrm>
          </p:grpSpPr>
          <p:sp>
            <p:nvSpPr>
              <p:cNvPr id="4" name="Rectangle 3"/>
              <p:cNvSpPr/>
              <p:nvPr/>
            </p:nvSpPr>
            <p:spPr bwMode="auto">
              <a:xfrm>
                <a:off x="471714" y="4259262"/>
                <a:ext cx="2255838" cy="2255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808038" y="4987638"/>
                <a:ext cx="1940953" cy="1132916"/>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Define </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concepts</a:t>
                </a:r>
              </a:p>
            </p:txBody>
          </p:sp>
        </p:grpSp>
        <p:grpSp>
          <p:nvGrpSpPr>
            <p:cNvPr id="10" name="Group 9"/>
            <p:cNvGrpSpPr/>
            <p:nvPr/>
          </p:nvGrpSpPr>
          <p:grpSpPr>
            <a:xfrm>
              <a:off x="2868539" y="4474276"/>
              <a:ext cx="2534616" cy="2209769"/>
              <a:chOff x="2923490" y="4259262"/>
              <a:chExt cx="2587457" cy="2255838"/>
            </a:xfrm>
          </p:grpSpPr>
          <p:grpSp>
            <p:nvGrpSpPr>
              <p:cNvPr id="2" name="Group 1"/>
              <p:cNvGrpSpPr/>
              <p:nvPr/>
            </p:nvGrpSpPr>
            <p:grpSpPr>
              <a:xfrm>
                <a:off x="2923490" y="4259262"/>
                <a:ext cx="2273985" cy="2255838"/>
                <a:chOff x="2923490" y="4259262"/>
                <a:chExt cx="2273985" cy="2255838"/>
              </a:xfrm>
            </p:grpSpPr>
            <p:sp>
              <p:nvSpPr>
                <p:cNvPr id="26" name="Rectangle 25"/>
                <p:cNvSpPr/>
                <p:nvPr/>
              </p:nvSpPr>
              <p:spPr bwMode="auto">
                <a:xfrm>
                  <a:off x="2941637" y="4259262"/>
                  <a:ext cx="2255838" cy="2255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Isosceles Triangle 4"/>
                <p:cNvSpPr/>
                <p:nvPr/>
              </p:nvSpPr>
              <p:spPr bwMode="auto">
                <a:xfrm rot="5400000">
                  <a:off x="2860591" y="5096881"/>
                  <a:ext cx="736562" cy="61076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p:cNvSpPr txBox="1"/>
              <p:nvPr/>
            </p:nvSpPr>
            <p:spPr>
              <a:xfrm>
                <a:off x="3504043" y="4987637"/>
                <a:ext cx="2006904" cy="1132916"/>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Provide</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examples</a:t>
                </a:r>
              </a:p>
            </p:txBody>
          </p:sp>
        </p:grpSp>
        <p:grpSp>
          <p:nvGrpSpPr>
            <p:cNvPr id="9" name="Group 8"/>
            <p:cNvGrpSpPr/>
            <p:nvPr/>
          </p:nvGrpSpPr>
          <p:grpSpPr>
            <a:xfrm>
              <a:off x="5320556" y="4474276"/>
              <a:ext cx="6418830" cy="2209769"/>
              <a:chOff x="5426626" y="4259262"/>
              <a:chExt cx="6552649" cy="2255838"/>
            </a:xfrm>
          </p:grpSpPr>
          <p:grpSp>
            <p:nvGrpSpPr>
              <p:cNvPr id="6" name="Group 5"/>
              <p:cNvGrpSpPr/>
              <p:nvPr/>
            </p:nvGrpSpPr>
            <p:grpSpPr>
              <a:xfrm>
                <a:off x="5426626" y="4259262"/>
                <a:ext cx="6552649" cy="2255838"/>
                <a:chOff x="5426626" y="4259262"/>
                <a:chExt cx="6552649" cy="2255838"/>
              </a:xfrm>
            </p:grpSpPr>
            <p:sp>
              <p:nvSpPr>
                <p:cNvPr id="27" name="Rectangle 26"/>
                <p:cNvSpPr/>
                <p:nvPr/>
              </p:nvSpPr>
              <p:spPr bwMode="auto">
                <a:xfrm>
                  <a:off x="5456237" y="4259262"/>
                  <a:ext cx="6523038" cy="2255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5363727" y="5096883"/>
                  <a:ext cx="736562" cy="61076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sp>
        <p:nvSpPr>
          <p:cNvPr id="31" name="Oval 30">
            <a:extLst>
              <a:ext uri="{FF2B5EF4-FFF2-40B4-BE49-F238E27FC236}">
                <a16:creationId xmlns:a16="http://schemas.microsoft.com/office/drawing/2014/main" id="{090A7143-7003-4E1D-B189-03251D94A490}"/>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6F10F12A-850E-430F-9396-D73C3E916D06}"/>
              </a:ext>
            </a:extLst>
          </p:cNvPr>
          <p:cNvSpPr/>
          <p:nvPr/>
        </p:nvSpPr>
        <p:spPr>
          <a:xfrm>
            <a:off x="266701" y="2531176"/>
            <a:ext cx="5067300" cy="3954929"/>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 labeling effort </a:t>
            </a:r>
            <a:b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with interactive featuring</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Use visualizations to gauge performance and improvements</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Leverage speech recognition </a:t>
            </a:r>
            <a:b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with seamless integration</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Deploy using just a few </a:t>
            </a:r>
            <a:b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examples with active learning</a:t>
            </a:r>
          </a:p>
        </p:txBody>
      </p:sp>
      <p:pic>
        <p:nvPicPr>
          <p:cNvPr id="29" name="Picture 28">
            <a:extLst>
              <a:ext uri="{FF2B5EF4-FFF2-40B4-BE49-F238E27FC236}">
                <a16:creationId xmlns:a16="http://schemas.microsoft.com/office/drawing/2014/main" id="{7E48EE40-2684-4028-8329-345E3CD0A4DE}"/>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053602" y="310831"/>
            <a:ext cx="814548" cy="814548"/>
          </a:xfrm>
          <a:prstGeom prst="rect">
            <a:avLst/>
          </a:prstGeom>
        </p:spPr>
      </p:pic>
    </p:spTree>
    <p:extLst>
      <p:ext uri="{BB962C8B-B14F-4D97-AF65-F5344CB8AC3E}">
        <p14:creationId xmlns:p14="http://schemas.microsoft.com/office/powerpoint/2010/main" val="10483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57F2A9-0A76-4EB6-86C1-35530F789B88}"/>
              </a:ext>
            </a:extLst>
          </p:cNvPr>
          <p:cNvSpPr/>
          <p:nvPr/>
        </p:nvSpPr>
        <p:spPr bwMode="auto">
          <a:xfrm>
            <a:off x="0" y="-3"/>
            <a:ext cx="5638800" cy="6858003"/>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 name="Group 6"/>
          <p:cNvGrpSpPr/>
          <p:nvPr/>
        </p:nvGrpSpPr>
        <p:grpSpPr>
          <a:xfrm>
            <a:off x="5638800" y="1"/>
            <a:ext cx="7002828" cy="6867749"/>
            <a:chOff x="5751504" y="-313263"/>
            <a:chExt cx="7148825" cy="7010927"/>
          </a:xfrm>
        </p:grpSpPr>
        <p:sp>
          <p:nvSpPr>
            <p:cNvPr id="8" name="Rectangle 7"/>
            <p:cNvSpPr/>
            <p:nvPr/>
          </p:nvSpPr>
          <p:spPr bwMode="auto">
            <a:xfrm>
              <a:off x="5751504" y="-313263"/>
              <a:ext cx="6684971" cy="701092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9" name="TextBox 7"/>
            <p:cNvSpPr txBox="1"/>
            <p:nvPr/>
          </p:nvSpPr>
          <p:spPr>
            <a:xfrm>
              <a:off x="6236004" y="449141"/>
              <a:ext cx="6664325" cy="6233714"/>
            </a:xfrm>
            <a:prstGeom prst="rect">
              <a:avLst/>
            </a:prstGeom>
            <a:noFill/>
          </p:spPr>
          <p:txBody>
            <a:bodyPr wrap="square" lIns="179145" tIns="143316" rIns="179145" bIns="143316" rtlCol="0">
              <a:spAutoFit/>
            </a:bodyPr>
            <a:lstStyle/>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“entities”: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“entity”: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flight_delays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“type”: “Topic”</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“intents”: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FindNews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0.99853384</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“None”,</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0.07289317</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ReadNews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0.0167122427</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ShareNews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1.0919299E-06</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grpSp>
        <p:nvGrpSpPr>
          <p:cNvPr id="2" name="Group 1"/>
          <p:cNvGrpSpPr/>
          <p:nvPr/>
        </p:nvGrpSpPr>
        <p:grpSpPr>
          <a:xfrm>
            <a:off x="177385" y="2651566"/>
            <a:ext cx="4986348" cy="4216183"/>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Callout 6"/>
              <p:cNvSpPr/>
              <p:nvPr/>
            </p:nvSpPr>
            <p:spPr bwMode="auto">
              <a:xfrm>
                <a:off x="1253111" y="1697695"/>
                <a:ext cx="3399704" cy="1483917"/>
              </a:xfrm>
              <a:prstGeom prst="wedgeRectCallout">
                <a:avLst>
                  <a:gd name="adj1" fmla="val -32733"/>
                  <a:gd name="adj2" fmla="val 6704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225425" marR="0" lvl="0" indent="-225425" algn="ctr" defTabSz="913303" rtl="0" eaLnBrk="1" fontAlgn="auto" latinLnBrk="0" hangingPunct="1">
                  <a:lnSpc>
                    <a:spcPts val="2351"/>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“News about </a:t>
                </a:r>
                <a:br>
                  <a:rPr kumimoji="0" lang="en-US" sz="24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br>
                <a:r>
                  <a:rPr kumimoji="0" lang="en-US" sz="24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flight delays”</a:t>
                </a:r>
              </a:p>
            </p:txBody>
          </p:sp>
        </p:grpSp>
        <p:sp>
          <p:nvSpPr>
            <p:cNvPr id="13" name="Freeform 12"/>
            <p:cNvSpPr>
              <a:spLocks noChangeAspect="1"/>
            </p:cNvSpPr>
            <p:nvPr/>
          </p:nvSpPr>
          <p:spPr bwMode="auto">
            <a:xfrm>
              <a:off x="274637" y="3735690"/>
              <a:ext cx="2820713" cy="2961973"/>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alpha val="30000"/>
              </a:schemeClr>
            </a:solidFill>
            <a:ln>
              <a:noFill/>
            </a:ln>
            <a:extLst/>
          </p:spPr>
          <p:txBody>
            <a:bodyPr vert="horz" wrap="square" lIns="89573" tIns="44786" rIns="89573" bIns="44786" numCol="1" anchor="t" anchorCtr="0" compatLnSpc="1">
              <a:prstTxWarp prst="textNoShape">
                <a:avLst/>
              </a:prstTxWarp>
            </a:bodyPr>
            <a:lstStyle/>
            <a:p>
              <a:pPr marL="0" marR="0" lvl="0" indent="0" algn="just" defTabSz="89562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sp>
        <p:nvSpPr>
          <p:cNvPr id="4" name="Title 3"/>
          <p:cNvSpPr>
            <a:spLocks noGrp="1"/>
          </p:cNvSpPr>
          <p:nvPr>
            <p:ph type="title"/>
          </p:nvPr>
        </p:nvSpPr>
        <p:spPr/>
        <p:txBody>
          <a:bodyPr/>
          <a:lstStyle/>
          <a:p>
            <a:pPr defTabSz="931993">
              <a:defRPr/>
            </a:pPr>
            <a:r>
              <a:rPr lang="en-US" sz="4702" spc="-102">
                <a:solidFill>
                  <a:schemeClr val="bg1"/>
                </a:solidFill>
              </a:rPr>
              <a:t>Language </a:t>
            </a:r>
            <a:br>
              <a:rPr lang="en-US" sz="4702" spc="-102">
                <a:solidFill>
                  <a:schemeClr val="bg1"/>
                </a:solidFill>
              </a:rPr>
            </a:br>
            <a:r>
              <a:rPr lang="en-US" sz="4702" spc="-102">
                <a:solidFill>
                  <a:schemeClr val="bg1"/>
                </a:solidFill>
              </a:rPr>
              <a:t>understanding </a:t>
            </a:r>
            <a:br>
              <a:rPr lang="en-US" sz="4702" spc="-102">
                <a:solidFill>
                  <a:schemeClr val="bg1"/>
                </a:solidFill>
              </a:rPr>
            </a:br>
            <a:r>
              <a:rPr lang="en-US" sz="4702" spc="-102">
                <a:solidFill>
                  <a:schemeClr val="bg1"/>
                </a:solidFill>
              </a:rPr>
              <a:t>models</a:t>
            </a:r>
          </a:p>
        </p:txBody>
      </p:sp>
      <p:sp>
        <p:nvSpPr>
          <p:cNvPr id="19" name="Oval 18">
            <a:extLst>
              <a:ext uri="{FF2B5EF4-FFF2-40B4-BE49-F238E27FC236}">
                <a16:creationId xmlns:a16="http://schemas.microsoft.com/office/drawing/2014/main" id="{960B4528-1155-4A99-939C-4E58CF8EECC1}"/>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30">
            <a:extLst>
              <a:ext uri="{FF2B5EF4-FFF2-40B4-BE49-F238E27FC236}">
                <a16:creationId xmlns:a16="http://schemas.microsoft.com/office/drawing/2014/main" id="{06967276-ED69-4C81-909F-88EE7E19BE5F}"/>
              </a:ext>
            </a:extLst>
          </p:cNvPr>
          <p:cNvGrpSpPr>
            <a:grpSpLocks noChangeAspect="1"/>
          </p:cNvGrpSpPr>
          <p:nvPr/>
        </p:nvGrpSpPr>
        <p:grpSpPr bwMode="auto">
          <a:xfrm>
            <a:off x="4740661" y="3241754"/>
            <a:ext cx="423072" cy="423071"/>
            <a:chOff x="8" y="7"/>
            <a:chExt cx="513" cy="513"/>
          </a:xfrm>
        </p:grpSpPr>
        <p:sp>
          <p:nvSpPr>
            <p:cNvPr id="23" name="Line 31">
              <a:extLst>
                <a:ext uri="{FF2B5EF4-FFF2-40B4-BE49-F238E27FC236}">
                  <a16:creationId xmlns:a16="http://schemas.microsoft.com/office/drawing/2014/main" id="{4F541D4E-0659-423D-8490-06F73CEBC129}"/>
                </a:ext>
              </a:extLst>
            </p:cNvPr>
            <p:cNvSpPr>
              <a:spLocks noChangeShapeType="1"/>
            </p:cNvSpPr>
            <p:nvPr/>
          </p:nvSpPr>
          <p:spPr bwMode="auto">
            <a:xfrm>
              <a:off x="131" y="262"/>
              <a:ext cx="24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Freeform 32">
              <a:extLst>
                <a:ext uri="{FF2B5EF4-FFF2-40B4-BE49-F238E27FC236}">
                  <a16:creationId xmlns:a16="http://schemas.microsoft.com/office/drawing/2014/main" id="{84DBB20E-1DFD-4956-A892-86115208A9E6}"/>
                </a:ext>
              </a:extLst>
            </p:cNvPr>
            <p:cNvSpPr>
              <a:spLocks/>
            </p:cNvSpPr>
            <p:nvPr/>
          </p:nvSpPr>
          <p:spPr bwMode="auto">
            <a:xfrm>
              <a:off x="261" y="138"/>
              <a:ext cx="125" cy="249"/>
            </a:xfrm>
            <a:custGeom>
              <a:avLst/>
              <a:gdLst>
                <a:gd name="T0" fmla="*/ 0 w 125"/>
                <a:gd name="T1" fmla="*/ 0 h 249"/>
                <a:gd name="T2" fmla="*/ 125 w 125"/>
                <a:gd name="T3" fmla="*/ 124 h 249"/>
                <a:gd name="T4" fmla="*/ 0 w 125"/>
                <a:gd name="T5" fmla="*/ 249 h 249"/>
              </a:gdLst>
              <a:ahLst/>
              <a:cxnLst>
                <a:cxn ang="0">
                  <a:pos x="T0" y="T1"/>
                </a:cxn>
                <a:cxn ang="0">
                  <a:pos x="T2" y="T3"/>
                </a:cxn>
                <a:cxn ang="0">
                  <a:pos x="T4" y="T5"/>
                </a:cxn>
              </a:cxnLst>
              <a:rect l="0" t="0" r="r" b="b"/>
              <a:pathLst>
                <a:path w="125" h="249">
                  <a:moveTo>
                    <a:pt x="0" y="0"/>
                  </a:moveTo>
                  <a:lnTo>
                    <a:pt x="125" y="124"/>
                  </a:lnTo>
                  <a:lnTo>
                    <a:pt x="0" y="249"/>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Oval 33">
              <a:extLst>
                <a:ext uri="{FF2B5EF4-FFF2-40B4-BE49-F238E27FC236}">
                  <a16:creationId xmlns:a16="http://schemas.microsoft.com/office/drawing/2014/main" id="{83F23A83-A983-477A-961E-691779EAA25E}"/>
                </a:ext>
              </a:extLst>
            </p:cNvPr>
            <p:cNvSpPr>
              <a:spLocks noChangeArrowheads="1"/>
            </p:cNvSpPr>
            <p:nvPr/>
          </p:nvSpPr>
          <p:spPr bwMode="auto">
            <a:xfrm>
              <a:off x="8" y="7"/>
              <a:ext cx="513" cy="513"/>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5" name="Picture 4">
            <a:extLst>
              <a:ext uri="{FF2B5EF4-FFF2-40B4-BE49-F238E27FC236}">
                <a16:creationId xmlns:a16="http://schemas.microsoft.com/office/drawing/2014/main" id="{98F01413-46D8-468E-B63C-73BB556212E9}"/>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053602" y="310831"/>
            <a:ext cx="814548" cy="814548"/>
          </a:xfrm>
          <a:prstGeom prst="rect">
            <a:avLst/>
          </a:prstGeom>
        </p:spPr>
      </p:pic>
    </p:spTree>
    <p:extLst>
      <p:ext uri="{BB962C8B-B14F-4D97-AF65-F5344CB8AC3E}">
        <p14:creationId xmlns:p14="http://schemas.microsoft.com/office/powerpoint/2010/main" val="169688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B1AD87-F7D5-48E9-B90F-F1FCA17C2F38}"/>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6347811F-A82A-473C-9B49-ED824DDBCEBC}"/>
              </a:ext>
            </a:extLst>
          </p:cNvPr>
          <p:cNvPicPr>
            <a:picLocks noChangeAspect="1"/>
          </p:cNvPicPr>
          <p:nvPr/>
        </p:nvPicPr>
        <p:blipFill>
          <a:blip r:embed="rId3"/>
          <a:stretch>
            <a:fillRect/>
          </a:stretch>
        </p:blipFill>
        <p:spPr>
          <a:xfrm>
            <a:off x="0" y="472669"/>
            <a:ext cx="12192000" cy="5912662"/>
          </a:xfrm>
          <a:prstGeom prst="rect">
            <a:avLst/>
          </a:prstGeom>
        </p:spPr>
      </p:pic>
    </p:spTree>
    <p:extLst>
      <p:ext uri="{BB962C8B-B14F-4D97-AF65-F5344CB8AC3E}">
        <p14:creationId xmlns:p14="http://schemas.microsoft.com/office/powerpoint/2010/main" val="429320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813" t="9874" r="36660" b="26328"/>
          <a:stretch/>
        </p:blipFill>
        <p:spPr>
          <a:xfrm>
            <a:off x="5638799" y="-9287"/>
            <a:ext cx="6547585" cy="6871635"/>
          </a:xfrm>
          <a:prstGeom prst="rect">
            <a:avLst/>
          </a:prstGeom>
        </p:spPr>
      </p:pic>
      <p:sp>
        <p:nvSpPr>
          <p:cNvPr id="9" name="Rectangle 8">
            <a:extLst>
              <a:ext uri="{FF2B5EF4-FFF2-40B4-BE49-F238E27FC236}">
                <a16:creationId xmlns:a16="http://schemas.microsoft.com/office/drawing/2014/main" id="{75FF729D-32CA-4668-AE72-E9E2DD694DCB}"/>
              </a:ext>
            </a:extLst>
          </p:cNvPr>
          <p:cNvSpPr/>
          <p:nvPr/>
        </p:nvSpPr>
        <p:spPr bwMode="auto">
          <a:xfrm>
            <a:off x="0" y="-9287"/>
            <a:ext cx="5638800" cy="686728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EFFAAD9B-D89D-45A4-87E7-2CFF80701601}"/>
              </a:ext>
            </a:extLst>
          </p:cNvPr>
          <p:cNvSpPr>
            <a:spLocks noGrp="1"/>
          </p:cNvSpPr>
          <p:nvPr>
            <p:ph type="title"/>
          </p:nvPr>
        </p:nvSpPr>
        <p:spPr/>
        <p:txBody>
          <a:bodyPr/>
          <a:lstStyle/>
          <a:p>
            <a:r>
              <a:rPr lang="en-US"/>
              <a:t>Linguistic analysis</a:t>
            </a:r>
          </a:p>
        </p:txBody>
      </p:sp>
      <p:sp>
        <p:nvSpPr>
          <p:cNvPr id="12" name="Oval 11">
            <a:extLst>
              <a:ext uri="{FF2B5EF4-FFF2-40B4-BE49-F238E27FC236}">
                <a16:creationId xmlns:a16="http://schemas.microsoft.com/office/drawing/2014/main" id="{4374B5AE-74DD-4204-8F39-68E496F64CD7}"/>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ED6B0EA6-2383-488B-A9B5-89A72C3B3326}"/>
              </a:ext>
            </a:extLst>
          </p:cNvPr>
          <p:cNvSpPr/>
          <p:nvPr/>
        </p:nvSpPr>
        <p:spPr>
          <a:xfrm>
            <a:off x="266701" y="1958640"/>
            <a:ext cx="5067300" cy="1785104"/>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Analysis tolls for natural language processing</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Access to part-of-speech tagging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parsing, identifying concepts,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actions </a:t>
            </a:r>
          </a:p>
        </p:txBody>
      </p:sp>
      <p:pic>
        <p:nvPicPr>
          <p:cNvPr id="10" name="Picture 9">
            <a:extLst>
              <a:ext uri="{FF2B5EF4-FFF2-40B4-BE49-F238E27FC236}">
                <a16:creationId xmlns:a16="http://schemas.microsoft.com/office/drawing/2014/main" id="{5D1FA54A-1101-489A-B258-3A66BCCB015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80382" y="327396"/>
            <a:ext cx="768718" cy="768718"/>
          </a:xfrm>
          <a:prstGeom prst="rect">
            <a:avLst/>
          </a:prstGeom>
        </p:spPr>
      </p:pic>
    </p:spTree>
    <p:extLst>
      <p:ext uri="{BB962C8B-B14F-4D97-AF65-F5344CB8AC3E}">
        <p14:creationId xmlns:p14="http://schemas.microsoft.com/office/powerpoint/2010/main" val="157383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7E113CF-904F-4B80-A92F-24FA4AB0CC7C}"/>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a:t>Linguistic analysis</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grpSp>
        <p:nvGrpSpPr>
          <p:cNvPr id="3" name="Group 2">
            <a:extLst>
              <a:ext uri="{FF2B5EF4-FFF2-40B4-BE49-F238E27FC236}">
                <a16:creationId xmlns:a16="http://schemas.microsoft.com/office/drawing/2014/main" id="{2F1EAC90-788C-4968-9189-9F4B1BDE3822}"/>
              </a:ext>
            </a:extLst>
          </p:cNvPr>
          <p:cNvGrpSpPr/>
          <p:nvPr/>
        </p:nvGrpSpPr>
        <p:grpSpPr>
          <a:xfrm>
            <a:off x="5745397" y="1362576"/>
            <a:ext cx="6441851" cy="5299482"/>
            <a:chOff x="6379415" y="1314842"/>
            <a:chExt cx="6901319" cy="5677471"/>
          </a:xfrm>
        </p:grpSpPr>
        <p:pic>
          <p:nvPicPr>
            <p:cNvPr id="13" name="Picture 12"/>
            <p:cNvPicPr>
              <a:picLocks noChangeAspect="1"/>
            </p:cNvPicPr>
            <p:nvPr/>
          </p:nvPicPr>
          <p:blipFill rotWithShape="1">
            <a:blip r:embed="rId3"/>
            <a:srcRect b="87807"/>
            <a:stretch/>
          </p:blipFill>
          <p:spPr>
            <a:xfrm>
              <a:off x="6379415" y="1314842"/>
              <a:ext cx="6901319" cy="660031"/>
            </a:xfrm>
            <a:prstGeom prst="rect">
              <a:avLst/>
            </a:prstGeom>
          </p:spPr>
        </p:pic>
        <p:pic>
          <p:nvPicPr>
            <p:cNvPr id="47" name="Picture 46"/>
            <p:cNvPicPr>
              <a:picLocks noChangeAspect="1"/>
            </p:cNvPicPr>
            <p:nvPr/>
          </p:nvPicPr>
          <p:blipFill rotWithShape="1">
            <a:blip r:embed="rId3"/>
            <a:srcRect t="12226" b="-5005"/>
            <a:stretch/>
          </p:blipFill>
          <p:spPr>
            <a:xfrm>
              <a:off x="6379415" y="1969818"/>
              <a:ext cx="6901319" cy="5022495"/>
            </a:xfrm>
            <a:prstGeom prst="rect">
              <a:avLst/>
            </a:prstGeom>
            <a:solidFill>
              <a:schemeClr val="bg1"/>
            </a:solidFill>
          </p:spPr>
        </p:pic>
      </p:grpSp>
      <p:sp>
        <p:nvSpPr>
          <p:cNvPr id="10" name="Oval 9">
            <a:extLst>
              <a:ext uri="{FF2B5EF4-FFF2-40B4-BE49-F238E27FC236}">
                <a16:creationId xmlns:a16="http://schemas.microsoft.com/office/drawing/2014/main" id="{0E28F94A-0482-4DBB-8842-6AE616AAA57F}"/>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D3A6CC2F-16D9-4060-BAE0-5241DB75CB97}"/>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80382" y="327396"/>
            <a:ext cx="768718" cy="768718"/>
          </a:xfrm>
          <a:prstGeom prst="rect">
            <a:avLst/>
          </a:prstGeom>
        </p:spPr>
      </p:pic>
    </p:spTree>
    <p:extLst>
      <p:ext uri="{BB962C8B-B14F-4D97-AF65-F5344CB8AC3E}">
        <p14:creationId xmlns:p14="http://schemas.microsoft.com/office/powerpoint/2010/main" val="5833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8666" t="14350" r="18024" b="2488"/>
          <a:stretch/>
        </p:blipFill>
        <p:spPr>
          <a:xfrm flipH="1">
            <a:off x="5638800" y="2674"/>
            <a:ext cx="6595994" cy="6859676"/>
          </a:xfrm>
          <a:prstGeom prst="rect">
            <a:avLst/>
          </a:prstGeom>
        </p:spPr>
      </p:pic>
      <p:sp>
        <p:nvSpPr>
          <p:cNvPr id="9" name="Rectangle 8">
            <a:extLst>
              <a:ext uri="{FF2B5EF4-FFF2-40B4-BE49-F238E27FC236}">
                <a16:creationId xmlns:a16="http://schemas.microsoft.com/office/drawing/2014/main" id="{6C3607F6-674C-4586-B367-12C97179A227}"/>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22E7AD0-130F-4E7A-B026-9EB320BFCF70}"/>
              </a:ext>
            </a:extLst>
          </p:cNvPr>
          <p:cNvSpPr>
            <a:spLocks noGrp="1"/>
          </p:cNvSpPr>
          <p:nvPr>
            <p:ph type="title"/>
          </p:nvPr>
        </p:nvSpPr>
        <p:spPr/>
        <p:txBody>
          <a:bodyPr/>
          <a:lstStyle/>
          <a:p>
            <a:r>
              <a:rPr lang="en-US" spc="0">
                <a:ln>
                  <a:noFill/>
                </a:ln>
              </a:rPr>
              <a:t>Text analytics</a:t>
            </a:r>
            <a:endParaRPr lang="en-US"/>
          </a:p>
        </p:txBody>
      </p:sp>
      <p:sp>
        <p:nvSpPr>
          <p:cNvPr id="10" name="Rectangle 9">
            <a:extLst>
              <a:ext uri="{FF2B5EF4-FFF2-40B4-BE49-F238E27FC236}">
                <a16:creationId xmlns:a16="http://schemas.microsoft.com/office/drawing/2014/main" id="{7C93262D-2931-4950-87E2-EE12864CE3D8}"/>
              </a:ext>
            </a:extLst>
          </p:cNvPr>
          <p:cNvSpPr/>
          <p:nvPr/>
        </p:nvSpPr>
        <p:spPr>
          <a:xfrm>
            <a:off x="266701" y="1958640"/>
            <a:ext cx="5067300" cy="375590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Sentiment analysis</a:t>
            </a: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Understand if a record has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positive or negative sentiment</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Key phrase extraction</a:t>
            </a: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Extract key phrases from a piece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 text, and retrieve topics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Language detection </a:t>
            </a: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Identify the language,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120 supported languages</a:t>
            </a:r>
          </a:p>
          <a:p>
            <a:pPr marL="0" marR="0" lvl="0" indent="0" algn="l" defTabSz="895838" rtl="0" eaLnBrk="1" fontAlgn="auto" latinLnBrk="0" hangingPunct="1">
              <a:lnSpc>
                <a:spcPct val="90000"/>
              </a:lnSpc>
              <a:spcBef>
                <a:spcPts val="200"/>
              </a:spcBef>
              <a:spcAft>
                <a:spcPts val="0"/>
              </a:spcAft>
              <a:buClrTx/>
              <a:buSzTx/>
              <a:buFontTx/>
              <a:buNone/>
              <a:tabLst/>
              <a:defRPr/>
            </a:pP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426CA87F-797B-4CDE-9895-EB1110416522}"/>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06BEB6CE-D50E-4A37-BDD4-C6461C42A427}"/>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61139" y="330386"/>
            <a:ext cx="799914" cy="799914"/>
          </a:xfrm>
          <a:prstGeom prst="rect">
            <a:avLst/>
          </a:prstGeom>
        </p:spPr>
      </p:pic>
    </p:spTree>
    <p:extLst>
      <p:ext uri="{BB962C8B-B14F-4D97-AF65-F5344CB8AC3E}">
        <p14:creationId xmlns:p14="http://schemas.microsoft.com/office/powerpoint/2010/main" val="335215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32010" t="23709" r="21632" b="4700"/>
          <a:stretch/>
        </p:blipFill>
        <p:spPr>
          <a:xfrm flipH="1">
            <a:off x="5638799" y="2674"/>
            <a:ext cx="6658058" cy="6853276"/>
          </a:xfrm>
          <a:prstGeom prst="rect">
            <a:avLst/>
          </a:prstGeom>
        </p:spPr>
      </p:pic>
      <p:sp>
        <p:nvSpPr>
          <p:cNvPr id="10" name="Rectangle 9">
            <a:extLst>
              <a:ext uri="{FF2B5EF4-FFF2-40B4-BE49-F238E27FC236}">
                <a16:creationId xmlns:a16="http://schemas.microsoft.com/office/drawing/2014/main" id="{E864297A-9075-4A56-A663-C8A394F73C3C}"/>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5DFFCE3B-258C-45AE-B753-7F0C1F989B2A}"/>
              </a:ext>
            </a:extLst>
          </p:cNvPr>
          <p:cNvSpPr/>
          <p:nvPr/>
        </p:nvSpPr>
        <p:spPr>
          <a:xfrm>
            <a:off x="266701" y="1958640"/>
            <a:ext cx="5067300" cy="278230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Automation of a variety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of standard natural language processing tasks using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state-of-the-art language modeling APIs</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Word breaking, joint probability of natural language expressions, scoring, and predicting following words in a sequence</a:t>
            </a:r>
          </a:p>
        </p:txBody>
      </p:sp>
      <p:sp>
        <p:nvSpPr>
          <p:cNvPr id="13" name="Oval 12">
            <a:extLst>
              <a:ext uri="{FF2B5EF4-FFF2-40B4-BE49-F238E27FC236}">
                <a16:creationId xmlns:a16="http://schemas.microsoft.com/office/drawing/2014/main" id="{DD6ACF04-23D3-4158-BFA2-5994D911181E}"/>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0B657D-FB99-4CB5-B3FF-13DF13361EF6}"/>
              </a:ext>
            </a:extLst>
          </p:cNvPr>
          <p:cNvSpPr>
            <a:spLocks noGrp="1"/>
          </p:cNvSpPr>
          <p:nvPr>
            <p:ph type="title"/>
          </p:nvPr>
        </p:nvSpPr>
        <p:spPr/>
        <p:txBody>
          <a:bodyPr/>
          <a:lstStyle/>
          <a:p>
            <a:r>
              <a:rPr lang="en-US" spc="0">
                <a:ln>
                  <a:noFill/>
                </a:ln>
              </a:rPr>
              <a:t>Web language </a:t>
            </a:r>
            <a:br>
              <a:rPr lang="en-US" spc="0">
                <a:ln>
                  <a:noFill/>
                </a:ln>
              </a:rPr>
            </a:br>
            <a:r>
              <a:rPr lang="en-US" spc="0">
                <a:ln>
                  <a:noFill/>
                </a:ln>
              </a:rPr>
              <a:t>model</a:t>
            </a:r>
            <a:endParaRPr lang="en-US"/>
          </a:p>
        </p:txBody>
      </p:sp>
      <p:pic>
        <p:nvPicPr>
          <p:cNvPr id="4" name="Picture 3">
            <a:extLst>
              <a:ext uri="{FF2B5EF4-FFF2-40B4-BE49-F238E27FC236}">
                <a16:creationId xmlns:a16="http://schemas.microsoft.com/office/drawing/2014/main" id="{91CA5E73-0515-4822-8D3F-8017D115FF4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38666" y="283968"/>
            <a:ext cx="865382" cy="865382"/>
          </a:xfrm>
          <a:prstGeom prst="rect">
            <a:avLst/>
          </a:prstGeom>
        </p:spPr>
      </p:pic>
    </p:spTree>
    <p:extLst>
      <p:ext uri="{BB962C8B-B14F-4D97-AF65-F5344CB8AC3E}">
        <p14:creationId xmlns:p14="http://schemas.microsoft.com/office/powerpoint/2010/main" val="23966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1CAB31F-C7DB-4A21-949B-B16E78C349DF}"/>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0D82A225-3F02-4AAE-BEDD-2EBF365A1738}"/>
              </a:ext>
            </a:extLst>
          </p:cNvPr>
          <p:cNvSpPr/>
          <p:nvPr/>
        </p:nvSpPr>
        <p:spPr>
          <a:xfrm>
            <a:off x="266701" y="1958640"/>
            <a:ext cx="5067300" cy="2917722"/>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Translator Text API</a:t>
            </a:r>
            <a:endParaRPr kumimoji="0" lang="en-US" altLang="zh-CN"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Automatically detect language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easily power translation to and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from 60 supported text languages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Translator Speech API </a:t>
            </a:r>
            <a:endParaRPr kumimoji="0" lang="en-US" altLang="zh-CN" sz="32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Easily translate real-time speech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conversations in 9 support languages</a:t>
            </a:r>
          </a:p>
          <a:p>
            <a:pPr marL="0" marR="0" lvl="0" indent="0" algn="l" defTabSz="895838" rtl="0" eaLnBrk="1" fontAlgn="auto" latinLnBrk="0" hangingPunct="1">
              <a:lnSpc>
                <a:spcPct val="90000"/>
              </a:lnSpc>
              <a:spcBef>
                <a:spcPts val="600"/>
              </a:spcBef>
              <a:spcAft>
                <a:spcPts val="0"/>
              </a:spcAft>
              <a:buClrTx/>
              <a:buSzTx/>
              <a:buFontTx/>
              <a:buNone/>
              <a:tabLst/>
              <a:defRPr/>
            </a:pP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828129F7-0632-46FB-AEA9-E320F7FB67E0}"/>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 name="Title 2">
            <a:extLst>
              <a:ext uri="{FF2B5EF4-FFF2-40B4-BE49-F238E27FC236}">
                <a16:creationId xmlns:a16="http://schemas.microsoft.com/office/drawing/2014/main" id="{385C7F0A-E9B6-41AA-BE53-B59653F70359}"/>
              </a:ext>
            </a:extLst>
          </p:cNvPr>
          <p:cNvSpPr>
            <a:spLocks noGrp="1"/>
          </p:cNvSpPr>
          <p:nvPr>
            <p:ph type="title"/>
          </p:nvPr>
        </p:nvSpPr>
        <p:spPr/>
        <p:txBody>
          <a:bodyPr/>
          <a:lstStyle/>
          <a:p>
            <a:r>
              <a:rPr lang="en-US" spc="0">
                <a:ln>
                  <a:noFill/>
                </a:ln>
              </a:rPr>
              <a:t>Microsoft </a:t>
            </a:r>
            <a:br>
              <a:rPr lang="en-US" spc="0">
                <a:ln>
                  <a:noFill/>
                </a:ln>
              </a:rPr>
            </a:br>
            <a:r>
              <a:rPr lang="en-US" spc="0">
                <a:ln>
                  <a:noFill/>
                </a:ln>
              </a:rPr>
              <a:t>Translator</a:t>
            </a:r>
            <a:endParaRPr lang="en-US"/>
          </a:p>
        </p:txBody>
      </p:sp>
      <p:pic>
        <p:nvPicPr>
          <p:cNvPr id="4" name="Picture 3">
            <a:extLst>
              <a:ext uri="{FF2B5EF4-FFF2-40B4-BE49-F238E27FC236}">
                <a16:creationId xmlns:a16="http://schemas.microsoft.com/office/drawing/2014/main" id="{CFF18545-FFAF-4464-9448-D5992AFC6BB2}"/>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02429" y="343556"/>
            <a:ext cx="716894" cy="716894"/>
          </a:xfrm>
          <a:prstGeom prst="rect">
            <a:avLst/>
          </a:prstGeom>
        </p:spPr>
      </p:pic>
    </p:spTree>
    <p:extLst>
      <p:ext uri="{BB962C8B-B14F-4D97-AF65-F5344CB8AC3E}">
        <p14:creationId xmlns:p14="http://schemas.microsoft.com/office/powerpoint/2010/main" val="8664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27"/>
          <p:cNvGrpSpPr>
            <a:grpSpLocks noChangeAspect="1"/>
          </p:cNvGrpSpPr>
          <p:nvPr/>
        </p:nvGrpSpPr>
        <p:grpSpPr bwMode="auto">
          <a:xfrm>
            <a:off x="5867569" y="1650425"/>
            <a:ext cx="448152" cy="399987"/>
            <a:chOff x="3810" y="2105"/>
            <a:chExt cx="214" cy="191"/>
          </a:xfrm>
          <a:solidFill>
            <a:schemeClr val="bg1"/>
          </a:solidFill>
        </p:grpSpPr>
        <p:sp>
          <p:nvSpPr>
            <p:cNvPr id="56"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67" name="Line 29"/>
            <p:cNvSpPr>
              <a:spLocks noChangeShapeType="1"/>
            </p:cNvSpPr>
            <p:nvPr/>
          </p:nvSpPr>
          <p:spPr bwMode="auto">
            <a:xfrm>
              <a:off x="3931" y="2250"/>
              <a:ext cx="0" cy="0"/>
            </a:xfrm>
            <a:prstGeom prst="line">
              <a:avLst/>
            </a:pr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68"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69"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70"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82"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cxnSp>
        <p:nvCxnSpPr>
          <p:cNvPr id="53" name="Straight Connector 52"/>
          <p:cNvCxnSpPr/>
          <p:nvPr/>
        </p:nvCxnSpPr>
        <p:spPr>
          <a:xfrm>
            <a:off x="866" y="2474599"/>
            <a:ext cx="12190271" cy="0"/>
          </a:xfrm>
          <a:prstGeom prst="line">
            <a:avLst/>
          </a:prstGeom>
          <a:ln>
            <a:solidFill>
              <a:schemeClr val="tx1"/>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54" name="Oval 53"/>
          <p:cNvSpPr/>
          <p:nvPr/>
        </p:nvSpPr>
        <p:spPr bwMode="auto">
          <a:xfrm>
            <a:off x="6029402" y="2412357"/>
            <a:ext cx="124486" cy="124486"/>
          </a:xfrm>
          <a:prstGeom prst="ellipse">
            <a:avLst/>
          </a:prstGeom>
          <a:solidFill>
            <a:schemeClr val="bg1"/>
          </a:solidFill>
          <a:ln>
            <a:solidFill>
              <a:schemeClr val="accent3"/>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85" name="Rectangle 84"/>
          <p:cNvSpPr/>
          <p:nvPr/>
        </p:nvSpPr>
        <p:spPr bwMode="auto">
          <a:xfrm>
            <a:off x="4009281" y="2806083"/>
            <a:ext cx="4185670" cy="373457"/>
          </a:xfrm>
          <a:prstGeom prst="rect">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3920" kern="0" dirty="0">
                <a:solidFill>
                  <a:srgbClr val="F14001"/>
                </a:solidFill>
                <a:latin typeface="Segoe UI"/>
                <a:cs typeface="Segoe UI Semilight" panose="020B0402040204020203" pitchFamily="34" charset="0"/>
              </a:rPr>
              <a:t>Include</a:t>
            </a:r>
            <a:r>
              <a:rPr lang="en-US" sz="3920" kern="0" dirty="0">
                <a:solidFill>
                  <a:srgbClr val="0D0D0D"/>
                </a:solidFill>
                <a:latin typeface="Segoe UI"/>
                <a:cs typeface="Segoe UI Semilight" panose="020B0402040204020203" pitchFamily="34" charset="0"/>
              </a:rPr>
              <a:t> AI - </a:t>
            </a:r>
            <a:r>
              <a:rPr lang="en-US" sz="3920" kern="0" dirty="0">
                <a:solidFill>
                  <a:srgbClr val="0D0D0D"/>
                </a:solidFill>
                <a:latin typeface="Segoe UI Semibold"/>
                <a:cs typeface="Segoe UI Semilight" panose="020B0402040204020203" pitchFamily="34" charset="0"/>
              </a:rPr>
              <a:t>Services</a:t>
            </a:r>
          </a:p>
        </p:txBody>
      </p:sp>
      <p:sp>
        <p:nvSpPr>
          <p:cNvPr id="87" name="Rectangle 86"/>
          <p:cNvSpPr/>
          <p:nvPr/>
        </p:nvSpPr>
        <p:spPr bwMode="auto">
          <a:xfrm>
            <a:off x="6039316" y="4063066"/>
            <a:ext cx="5528361" cy="3357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r>
              <a:rPr lang="en-US" sz="2353" b="1" kern="0" dirty="0">
                <a:solidFill>
                  <a:srgbClr val="0D0D0D"/>
                </a:solidFill>
                <a:latin typeface="Segoe UI Semilight" panose="020B0402040204020203" pitchFamily="34" charset="0"/>
                <a:cs typeface="Segoe UI Semilight" panose="020B0402040204020203" pitchFamily="34" charset="0"/>
              </a:rPr>
              <a:t>Cognitive Services Customizations</a:t>
            </a:r>
          </a:p>
        </p:txBody>
      </p:sp>
      <p:sp>
        <p:nvSpPr>
          <p:cNvPr id="88" name="Rectangle 87"/>
          <p:cNvSpPr/>
          <p:nvPr/>
        </p:nvSpPr>
        <p:spPr bwMode="auto">
          <a:xfrm>
            <a:off x="6039316" y="3511023"/>
            <a:ext cx="5528361" cy="3357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r>
              <a:rPr lang="en-US" sz="2353" b="1" kern="0" dirty="0">
                <a:solidFill>
                  <a:srgbClr val="0D0D0D"/>
                </a:solidFill>
                <a:latin typeface="Segoe UI Semilight" panose="020B0402040204020203" pitchFamily="34" charset="0"/>
                <a:cs typeface="Segoe UI Semilight" panose="020B0402040204020203" pitchFamily="34" charset="0"/>
              </a:rPr>
              <a:t>Cognitive Services</a:t>
            </a:r>
          </a:p>
        </p:txBody>
      </p:sp>
      <p:sp>
        <p:nvSpPr>
          <p:cNvPr id="89" name="Oval 88"/>
          <p:cNvSpPr/>
          <p:nvPr/>
        </p:nvSpPr>
        <p:spPr bwMode="auto">
          <a:xfrm>
            <a:off x="850789" y="2417077"/>
            <a:ext cx="124486" cy="124486"/>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90" name="Group 89"/>
          <p:cNvGrpSpPr/>
          <p:nvPr/>
        </p:nvGrpSpPr>
        <p:grpSpPr>
          <a:xfrm>
            <a:off x="639716" y="1538916"/>
            <a:ext cx="546632" cy="546632"/>
            <a:chOff x="1990795" y="2892107"/>
            <a:chExt cx="557672" cy="557672"/>
          </a:xfrm>
          <a:noFill/>
        </p:grpSpPr>
        <p:sp>
          <p:nvSpPr>
            <p:cNvPr id="91" name="Freeform: Shape 9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92" name="Freeform: Shape 9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sp>
        <p:nvSpPr>
          <p:cNvPr id="93" name="Oval 92"/>
          <p:cNvSpPr/>
          <p:nvPr/>
        </p:nvSpPr>
        <p:spPr bwMode="auto">
          <a:xfrm>
            <a:off x="8617463" y="2417077"/>
            <a:ext cx="124486" cy="124486"/>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94" name="Group 93"/>
          <p:cNvGrpSpPr/>
          <p:nvPr/>
        </p:nvGrpSpPr>
        <p:grpSpPr>
          <a:xfrm>
            <a:off x="8449297" y="1644721"/>
            <a:ext cx="460821" cy="430097"/>
            <a:chOff x="2028485" y="5305924"/>
            <a:chExt cx="546628" cy="510184"/>
          </a:xfrm>
          <a:noFill/>
        </p:grpSpPr>
        <p:sp>
          <p:nvSpPr>
            <p:cNvPr id="95" name="Rectangle 37"/>
            <p:cNvSpPr>
              <a:spLocks noChangeArrowheads="1"/>
            </p:cNvSpPr>
            <p:nvPr/>
          </p:nvSpPr>
          <p:spPr bwMode="auto">
            <a:xfrm>
              <a:off x="2219269" y="5305924"/>
              <a:ext cx="162917" cy="160772"/>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96" name="Rectangle 38"/>
            <p:cNvSpPr>
              <a:spLocks noChangeArrowheads="1"/>
            </p:cNvSpPr>
            <p:nvPr/>
          </p:nvSpPr>
          <p:spPr bwMode="auto">
            <a:xfrm>
              <a:off x="2028485" y="5657479"/>
              <a:ext cx="160773"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97" name="Rectangle 39"/>
            <p:cNvSpPr>
              <a:spLocks noChangeArrowheads="1"/>
            </p:cNvSpPr>
            <p:nvPr/>
          </p:nvSpPr>
          <p:spPr bwMode="auto">
            <a:xfrm>
              <a:off x="2412196" y="5657479"/>
              <a:ext cx="162917"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98" name="Line 40"/>
            <p:cNvSpPr>
              <a:spLocks noChangeShapeType="1"/>
            </p:cNvSpPr>
            <p:nvPr/>
          </p:nvSpPr>
          <p:spPr bwMode="auto">
            <a:xfrm flipH="1" flipV="1">
              <a:off x="2345744"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02" name="Line 41"/>
            <p:cNvSpPr>
              <a:spLocks noChangeShapeType="1"/>
            </p:cNvSpPr>
            <p:nvPr/>
          </p:nvSpPr>
          <p:spPr bwMode="auto">
            <a:xfrm>
              <a:off x="2187114" y="5734650"/>
              <a:ext cx="225082" cy="0"/>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03" name="Line 42"/>
            <p:cNvSpPr>
              <a:spLocks noChangeShapeType="1"/>
            </p:cNvSpPr>
            <p:nvPr/>
          </p:nvSpPr>
          <p:spPr bwMode="auto">
            <a:xfrm flipH="1">
              <a:off x="2152816"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sp>
        <p:nvSpPr>
          <p:cNvPr id="104" name="Oval 103"/>
          <p:cNvSpPr/>
          <p:nvPr/>
        </p:nvSpPr>
        <p:spPr bwMode="auto">
          <a:xfrm>
            <a:off x="3439681" y="2417077"/>
            <a:ext cx="124486" cy="124486"/>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105" name="Group 14"/>
          <p:cNvGrpSpPr>
            <a:grpSpLocks noChangeAspect="1"/>
          </p:cNvGrpSpPr>
          <p:nvPr/>
        </p:nvGrpSpPr>
        <p:grpSpPr bwMode="auto">
          <a:xfrm>
            <a:off x="3374100" y="1662370"/>
            <a:ext cx="255649" cy="394798"/>
            <a:chOff x="2912" y="2002"/>
            <a:chExt cx="158" cy="244"/>
          </a:xfrm>
          <a:noFill/>
        </p:grpSpPr>
        <p:sp>
          <p:nvSpPr>
            <p:cNvPr id="106" name="Rectangle 15"/>
            <p:cNvSpPr>
              <a:spLocks noChangeArrowheads="1"/>
            </p:cNvSpPr>
            <p:nvPr/>
          </p:nvSpPr>
          <p:spPr bwMode="auto">
            <a:xfrm>
              <a:off x="2912" y="2002"/>
              <a:ext cx="67" cy="65"/>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07" name="Rectangle 16"/>
            <p:cNvSpPr>
              <a:spLocks noChangeArrowheads="1"/>
            </p:cNvSpPr>
            <p:nvPr/>
          </p:nvSpPr>
          <p:spPr bwMode="auto">
            <a:xfrm>
              <a:off x="3004" y="2002"/>
              <a:ext cx="66" cy="65"/>
            </a:xfrm>
            <a:prstGeom prst="rect">
              <a:avLst/>
            </a:pr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08" name="Rectangle 17"/>
            <p:cNvSpPr>
              <a:spLocks noChangeArrowheads="1"/>
            </p:cNvSpPr>
            <p:nvPr/>
          </p:nvSpPr>
          <p:spPr bwMode="auto">
            <a:xfrm>
              <a:off x="2912" y="2180"/>
              <a:ext cx="67" cy="66"/>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09" name="Rectangle 18"/>
            <p:cNvSpPr>
              <a:spLocks noChangeArrowheads="1"/>
            </p:cNvSpPr>
            <p:nvPr/>
          </p:nvSpPr>
          <p:spPr bwMode="auto">
            <a:xfrm>
              <a:off x="2912" y="2091"/>
              <a:ext cx="158" cy="66"/>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grpSp>
        <p:nvGrpSpPr>
          <p:cNvPr id="111" name="Group 110"/>
          <p:cNvGrpSpPr/>
          <p:nvPr/>
        </p:nvGrpSpPr>
        <p:grpSpPr>
          <a:xfrm>
            <a:off x="269288" y="1266408"/>
            <a:ext cx="11921850" cy="1008300"/>
            <a:chOff x="273842" y="1266321"/>
            <a:chExt cx="12162634" cy="1028664"/>
          </a:xfrm>
          <a:noFill/>
        </p:grpSpPr>
        <p:sp>
          <p:nvSpPr>
            <p:cNvPr id="112" name="Rectangle 111"/>
            <p:cNvSpPr/>
            <p:nvPr/>
          </p:nvSpPr>
          <p:spPr bwMode="auto">
            <a:xfrm>
              <a:off x="273842" y="1266321"/>
              <a:ext cx="5438140" cy="990600"/>
            </a:xfrm>
            <a:prstGeom prst="rect">
              <a:avLst/>
            </a:prstGeom>
            <a:grpFill/>
            <a:ln>
              <a:no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13" name="Rectangle 112"/>
            <p:cNvSpPr/>
            <p:nvPr/>
          </p:nvSpPr>
          <p:spPr bwMode="auto">
            <a:xfrm>
              <a:off x="6791012" y="1304385"/>
              <a:ext cx="5645464" cy="990600"/>
            </a:xfrm>
            <a:prstGeom prst="rect">
              <a:avLst/>
            </a:prstGeom>
            <a:grpFill/>
            <a:ln>
              <a:no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spTree>
    <p:extLst>
      <p:ext uri="{BB962C8B-B14F-4D97-AF65-F5344CB8AC3E}">
        <p14:creationId xmlns:p14="http://schemas.microsoft.com/office/powerpoint/2010/main" val="205189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4" y="487"/>
            <a:ext cx="12191377" cy="6857027"/>
          </a:xfrm>
          <a:prstGeom prst="rect">
            <a:avLst/>
          </a:prstGeom>
        </p:spPr>
      </p:pic>
      <p:grpSp>
        <p:nvGrpSpPr>
          <p:cNvPr id="10" name="Group 9">
            <a:extLst>
              <a:ext uri="{FF2B5EF4-FFF2-40B4-BE49-F238E27FC236}">
                <a16:creationId xmlns:a16="http://schemas.microsoft.com/office/drawing/2014/main" id="{AED69270-2D2C-4956-A72F-53FB0C0FF1C8}"/>
              </a:ext>
            </a:extLst>
          </p:cNvPr>
          <p:cNvGrpSpPr/>
          <p:nvPr/>
        </p:nvGrpSpPr>
        <p:grpSpPr>
          <a:xfrm>
            <a:off x="1" y="-17246"/>
            <a:ext cx="5638800" cy="6892494"/>
            <a:chOff x="1" y="-17246"/>
            <a:chExt cx="5638800" cy="6892494"/>
          </a:xfrm>
        </p:grpSpPr>
        <p:sp>
          <p:nvSpPr>
            <p:cNvPr id="5" name="Rectangle 4"/>
            <p:cNvSpPr/>
            <p:nvPr/>
          </p:nvSpPr>
          <p:spPr bwMode="auto">
            <a:xfrm>
              <a:off x="1" y="-17246"/>
              <a:ext cx="5638800" cy="68924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470"/>
                </a:spcAft>
                <a:buClrTx/>
                <a:buSzTx/>
                <a:buFontTx/>
                <a:buNone/>
                <a:tabLst/>
                <a:defRPr/>
              </a:pPr>
              <a:endParaRPr kumimoji="0" lang="en-US" sz="1568" b="0" i="1"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57E1051-5AEA-4D36-A6A0-AC641C47D979}"/>
                </a:ext>
              </a:extLst>
            </p:cNvPr>
            <p:cNvGrpSpPr/>
            <p:nvPr/>
          </p:nvGrpSpPr>
          <p:grpSpPr>
            <a:xfrm>
              <a:off x="190500" y="243520"/>
              <a:ext cx="5396877" cy="6329099"/>
              <a:chOff x="564787" y="243520"/>
              <a:chExt cx="5396877" cy="6329099"/>
            </a:xfrm>
          </p:grpSpPr>
          <p:grpSp>
            <p:nvGrpSpPr>
              <p:cNvPr id="2" name="Group 1"/>
              <p:cNvGrpSpPr/>
              <p:nvPr/>
            </p:nvGrpSpPr>
            <p:grpSpPr>
              <a:xfrm>
                <a:off x="564787" y="243520"/>
                <a:ext cx="5396877" cy="6329099"/>
                <a:chOff x="-2123038" y="-299405"/>
                <a:chExt cx="5973236" cy="6329099"/>
              </a:xfrm>
            </p:grpSpPr>
            <p:sp>
              <p:nvSpPr>
                <p:cNvPr id="7" name="Rectangle 6"/>
                <p:cNvSpPr/>
                <p:nvPr/>
              </p:nvSpPr>
              <p:spPr bwMode="auto">
                <a:xfrm>
                  <a:off x="-2123037" y="1191432"/>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Learn more on the Cortana Intelligence Suite </a:t>
                  </a: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hlinkClick r:id="rId4"/>
                    </a:rPr>
                    <a:t>website</a:t>
                  </a: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 and Cognitive Services </a:t>
                  </a: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hlinkClick r:id="rId5"/>
                    </a:rPr>
                    <a:t>website</a:t>
                  </a:r>
                  <a:endPar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endParaRPr>
                </a:p>
              </p:txBody>
            </p:sp>
            <p:sp>
              <p:nvSpPr>
                <p:cNvPr id="8" name="Rectangle 7"/>
                <p:cNvSpPr/>
                <p:nvPr/>
              </p:nvSpPr>
              <p:spPr bwMode="auto">
                <a:xfrm>
                  <a:off x="-2123037" y="2756238"/>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Schedule a workshop to identify areas in your business where analytics and intelligence can </a:t>
                  </a:r>
                  <a:b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b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drive transformation</a:t>
                  </a:r>
                </a:p>
              </p:txBody>
            </p:sp>
            <p:sp>
              <p:nvSpPr>
                <p:cNvPr id="9" name="Rectangle 8"/>
                <p:cNvSpPr/>
                <p:nvPr/>
              </p:nvSpPr>
              <p:spPr bwMode="auto">
                <a:xfrm>
                  <a:off x="-2123038" y="4344705"/>
                  <a:ext cx="5973236"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Talk with your Microsoft contact about licensing options and partners</a:t>
                  </a:r>
                </a:p>
              </p:txBody>
            </p:sp>
            <p:grpSp>
              <p:nvGrpSpPr>
                <p:cNvPr id="13" name="Group 12"/>
                <p:cNvGrpSpPr/>
                <p:nvPr/>
              </p:nvGrpSpPr>
              <p:grpSpPr>
                <a:xfrm>
                  <a:off x="-1845606" y="1742385"/>
                  <a:ext cx="648798" cy="583082"/>
                  <a:chOff x="2206625" y="3448050"/>
                  <a:chExt cx="862013" cy="774701"/>
                </a:xfrm>
                <a:solidFill>
                  <a:schemeClr val="accent1"/>
                </a:solidFill>
              </p:grpSpPr>
              <p:sp>
                <p:nvSpPr>
                  <p:cNvPr id="14" name="Freeform 20"/>
                  <p:cNvSpPr>
                    <a:spLocks/>
                  </p:cNvSpPr>
                  <p:nvPr/>
                </p:nvSpPr>
                <p:spPr bwMode="auto">
                  <a:xfrm>
                    <a:off x="2206625" y="3448050"/>
                    <a:ext cx="663575" cy="417513"/>
                  </a:xfrm>
                  <a:custGeom>
                    <a:avLst/>
                    <a:gdLst>
                      <a:gd name="T0" fmla="*/ 225 w 418"/>
                      <a:gd name="T1" fmla="*/ 263 h 263"/>
                      <a:gd name="T2" fmla="*/ 0 w 418"/>
                      <a:gd name="T3" fmla="*/ 263 h 263"/>
                      <a:gd name="T4" fmla="*/ 0 w 418"/>
                      <a:gd name="T5" fmla="*/ 0 h 263"/>
                      <a:gd name="T6" fmla="*/ 418 w 418"/>
                      <a:gd name="T7" fmla="*/ 0 h 263"/>
                      <a:gd name="T8" fmla="*/ 418 w 418"/>
                      <a:gd name="T9" fmla="*/ 90 h 263"/>
                      <a:gd name="T10" fmla="*/ 407 w 418"/>
                      <a:gd name="T11" fmla="*/ 90 h 263"/>
                      <a:gd name="T12" fmla="*/ 407 w 418"/>
                      <a:gd name="T13" fmla="*/ 12 h 263"/>
                      <a:gd name="T14" fmla="*/ 12 w 418"/>
                      <a:gd name="T15" fmla="*/ 12 h 263"/>
                      <a:gd name="T16" fmla="*/ 12 w 418"/>
                      <a:gd name="T17" fmla="*/ 250 h 263"/>
                      <a:gd name="T18" fmla="*/ 225 w 418"/>
                      <a:gd name="T19" fmla="*/ 250 h 263"/>
                      <a:gd name="T20" fmla="*/ 225 w 418"/>
                      <a:gd name="T2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263">
                        <a:moveTo>
                          <a:pt x="225" y="263"/>
                        </a:moveTo>
                        <a:lnTo>
                          <a:pt x="0" y="263"/>
                        </a:lnTo>
                        <a:lnTo>
                          <a:pt x="0" y="0"/>
                        </a:lnTo>
                        <a:lnTo>
                          <a:pt x="418" y="0"/>
                        </a:lnTo>
                        <a:lnTo>
                          <a:pt x="418" y="90"/>
                        </a:lnTo>
                        <a:lnTo>
                          <a:pt x="407" y="90"/>
                        </a:lnTo>
                        <a:lnTo>
                          <a:pt x="407" y="12"/>
                        </a:lnTo>
                        <a:lnTo>
                          <a:pt x="12" y="12"/>
                        </a:lnTo>
                        <a:lnTo>
                          <a:pt x="12" y="250"/>
                        </a:lnTo>
                        <a:lnTo>
                          <a:pt x="225" y="250"/>
                        </a:lnTo>
                        <a:lnTo>
                          <a:pt x="225" y="263"/>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14"/>
                  <p:cNvSpPr>
                    <a:spLocks noChangeArrowheads="1"/>
                  </p:cNvSpPr>
                  <p:nvPr/>
                </p:nvSpPr>
                <p:spPr bwMode="auto">
                  <a:xfrm>
                    <a:off x="2384425" y="3910013"/>
                    <a:ext cx="231775" cy="19050"/>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15"/>
                  <p:cNvSpPr>
                    <a:spLocks noChangeArrowheads="1"/>
                  </p:cNvSpPr>
                  <p:nvPr/>
                </p:nvSpPr>
                <p:spPr bwMode="auto">
                  <a:xfrm>
                    <a:off x="2430463" y="3854450"/>
                    <a:ext cx="20638" cy="65088"/>
                  </a:xfrm>
                  <a:prstGeom prst="rect">
                    <a:avLst/>
                  </a:prstGeom>
                  <a:solidFill>
                    <a:srgbClr val="002050"/>
                  </a:solidFill>
                  <a:ln w="9525">
                    <a:solidFill>
                      <a:srgbClr val="00205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Freeform 19"/>
                  <p:cNvSpPr>
                    <a:spLocks noEditPoints="1"/>
                  </p:cNvSpPr>
                  <p:nvPr/>
                </p:nvSpPr>
                <p:spPr bwMode="auto">
                  <a:xfrm>
                    <a:off x="2359025" y="3519488"/>
                    <a:ext cx="709613" cy="703263"/>
                  </a:xfrm>
                  <a:custGeom>
                    <a:avLst/>
                    <a:gdLst>
                      <a:gd name="T0" fmla="*/ 3 w 447"/>
                      <a:gd name="T1" fmla="*/ 418 h 443"/>
                      <a:gd name="T2" fmla="*/ 11 w 447"/>
                      <a:gd name="T3" fmla="*/ 356 h 443"/>
                      <a:gd name="T4" fmla="*/ 41 w 447"/>
                      <a:gd name="T5" fmla="*/ 322 h 443"/>
                      <a:gd name="T6" fmla="*/ 83 w 447"/>
                      <a:gd name="T7" fmla="*/ 305 h 443"/>
                      <a:gd name="T8" fmla="*/ 139 w 447"/>
                      <a:gd name="T9" fmla="*/ 281 h 443"/>
                      <a:gd name="T10" fmla="*/ 156 w 447"/>
                      <a:gd name="T11" fmla="*/ 260 h 443"/>
                      <a:gd name="T12" fmla="*/ 134 w 447"/>
                      <a:gd name="T13" fmla="*/ 228 h 443"/>
                      <a:gd name="T14" fmla="*/ 101 w 447"/>
                      <a:gd name="T15" fmla="*/ 177 h 443"/>
                      <a:gd name="T16" fmla="*/ 103 w 447"/>
                      <a:gd name="T17" fmla="*/ 138 h 443"/>
                      <a:gd name="T18" fmla="*/ 106 w 447"/>
                      <a:gd name="T19" fmla="*/ 103 h 443"/>
                      <a:gd name="T20" fmla="*/ 123 w 447"/>
                      <a:gd name="T21" fmla="*/ 48 h 443"/>
                      <a:gd name="T22" fmla="*/ 165 w 447"/>
                      <a:gd name="T23" fmla="*/ 19 h 443"/>
                      <a:gd name="T24" fmla="*/ 252 w 447"/>
                      <a:gd name="T25" fmla="*/ 0 h 443"/>
                      <a:gd name="T26" fmla="*/ 296 w 447"/>
                      <a:gd name="T27" fmla="*/ 22 h 443"/>
                      <a:gd name="T28" fmla="*/ 314 w 447"/>
                      <a:gd name="T29" fmla="*/ 37 h 443"/>
                      <a:gd name="T30" fmla="*/ 339 w 447"/>
                      <a:gd name="T31" fmla="*/ 67 h 443"/>
                      <a:gd name="T32" fmla="*/ 345 w 447"/>
                      <a:gd name="T33" fmla="*/ 115 h 443"/>
                      <a:gd name="T34" fmla="*/ 347 w 447"/>
                      <a:gd name="T35" fmla="*/ 152 h 443"/>
                      <a:gd name="T36" fmla="*/ 336 w 447"/>
                      <a:gd name="T37" fmla="*/ 197 h 443"/>
                      <a:gd name="T38" fmla="*/ 297 w 447"/>
                      <a:gd name="T39" fmla="*/ 247 h 443"/>
                      <a:gd name="T40" fmla="*/ 285 w 447"/>
                      <a:gd name="T41" fmla="*/ 264 h 443"/>
                      <a:gd name="T42" fmla="*/ 305 w 447"/>
                      <a:gd name="T43" fmla="*/ 281 h 443"/>
                      <a:gd name="T44" fmla="*/ 395 w 447"/>
                      <a:gd name="T45" fmla="*/ 316 h 443"/>
                      <a:gd name="T46" fmla="*/ 434 w 447"/>
                      <a:gd name="T47" fmla="*/ 347 h 443"/>
                      <a:gd name="T48" fmla="*/ 445 w 447"/>
                      <a:gd name="T49" fmla="*/ 396 h 443"/>
                      <a:gd name="T50" fmla="*/ 14 w 447"/>
                      <a:gd name="T51" fmla="*/ 431 h 443"/>
                      <a:gd name="T52" fmla="*/ 434 w 447"/>
                      <a:gd name="T53" fmla="*/ 395 h 443"/>
                      <a:gd name="T54" fmla="*/ 423 w 447"/>
                      <a:gd name="T55" fmla="*/ 353 h 443"/>
                      <a:gd name="T56" fmla="*/ 391 w 447"/>
                      <a:gd name="T57" fmla="*/ 328 h 443"/>
                      <a:gd name="T58" fmla="*/ 299 w 447"/>
                      <a:gd name="T59" fmla="*/ 292 h 443"/>
                      <a:gd name="T60" fmla="*/ 272 w 447"/>
                      <a:gd name="T61" fmla="*/ 266 h 443"/>
                      <a:gd name="T62" fmla="*/ 280 w 447"/>
                      <a:gd name="T63" fmla="*/ 249 h 443"/>
                      <a:gd name="T64" fmla="*/ 317 w 447"/>
                      <a:gd name="T65" fmla="*/ 202 h 443"/>
                      <a:gd name="T66" fmla="*/ 336 w 447"/>
                      <a:gd name="T67" fmla="*/ 168 h 443"/>
                      <a:gd name="T68" fmla="*/ 333 w 447"/>
                      <a:gd name="T69" fmla="*/ 135 h 443"/>
                      <a:gd name="T70" fmla="*/ 331 w 447"/>
                      <a:gd name="T71" fmla="*/ 82 h 443"/>
                      <a:gd name="T72" fmla="*/ 313 w 447"/>
                      <a:gd name="T73" fmla="*/ 50 h 443"/>
                      <a:gd name="T74" fmla="*/ 293 w 447"/>
                      <a:gd name="T75" fmla="*/ 37 h 443"/>
                      <a:gd name="T76" fmla="*/ 263 w 447"/>
                      <a:gd name="T77" fmla="*/ 14 h 443"/>
                      <a:gd name="T78" fmla="*/ 213 w 447"/>
                      <a:gd name="T79" fmla="*/ 16 h 443"/>
                      <a:gd name="T80" fmla="*/ 137 w 447"/>
                      <a:gd name="T81" fmla="*/ 50 h 443"/>
                      <a:gd name="T82" fmla="*/ 118 w 447"/>
                      <a:gd name="T83" fmla="*/ 106 h 443"/>
                      <a:gd name="T84" fmla="*/ 117 w 447"/>
                      <a:gd name="T85" fmla="*/ 132 h 443"/>
                      <a:gd name="T86" fmla="*/ 111 w 447"/>
                      <a:gd name="T87" fmla="*/ 159 h 443"/>
                      <a:gd name="T88" fmla="*/ 128 w 447"/>
                      <a:gd name="T89" fmla="*/ 200 h 443"/>
                      <a:gd name="T90" fmla="*/ 165 w 447"/>
                      <a:gd name="T91" fmla="*/ 246 h 443"/>
                      <a:gd name="T92" fmla="*/ 157 w 447"/>
                      <a:gd name="T93" fmla="*/ 281 h 443"/>
                      <a:gd name="T94" fmla="*/ 111 w 447"/>
                      <a:gd name="T95" fmla="*/ 308 h 443"/>
                      <a:gd name="T96" fmla="*/ 70 w 447"/>
                      <a:gd name="T97" fmla="*/ 322 h 443"/>
                      <a:gd name="T98" fmla="*/ 34 w 447"/>
                      <a:gd name="T99" fmla="*/ 342 h 443"/>
                      <a:gd name="T100" fmla="*/ 17 w 447"/>
                      <a:gd name="T101" fmla="*/ 376 h 443"/>
                      <a:gd name="T102" fmla="*/ 14 w 447"/>
                      <a:gd name="T103" fmla="*/ 4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7" h="443">
                        <a:moveTo>
                          <a:pt x="447" y="443"/>
                        </a:moveTo>
                        <a:lnTo>
                          <a:pt x="0" y="443"/>
                        </a:lnTo>
                        <a:lnTo>
                          <a:pt x="2" y="437"/>
                        </a:lnTo>
                        <a:lnTo>
                          <a:pt x="2" y="437"/>
                        </a:lnTo>
                        <a:lnTo>
                          <a:pt x="3" y="418"/>
                        </a:lnTo>
                        <a:lnTo>
                          <a:pt x="3" y="418"/>
                        </a:lnTo>
                        <a:lnTo>
                          <a:pt x="6" y="375"/>
                        </a:lnTo>
                        <a:lnTo>
                          <a:pt x="6" y="375"/>
                        </a:lnTo>
                        <a:lnTo>
                          <a:pt x="8" y="365"/>
                        </a:lnTo>
                        <a:lnTo>
                          <a:pt x="11" y="356"/>
                        </a:lnTo>
                        <a:lnTo>
                          <a:pt x="14" y="348"/>
                        </a:lnTo>
                        <a:lnTo>
                          <a:pt x="20" y="340"/>
                        </a:lnTo>
                        <a:lnTo>
                          <a:pt x="25" y="333"/>
                        </a:lnTo>
                        <a:lnTo>
                          <a:pt x="33" y="326"/>
                        </a:lnTo>
                        <a:lnTo>
                          <a:pt x="41" y="322"/>
                        </a:lnTo>
                        <a:lnTo>
                          <a:pt x="50" y="317"/>
                        </a:lnTo>
                        <a:lnTo>
                          <a:pt x="50" y="317"/>
                        </a:lnTo>
                        <a:lnTo>
                          <a:pt x="67" y="311"/>
                        </a:lnTo>
                        <a:lnTo>
                          <a:pt x="83" y="305"/>
                        </a:lnTo>
                        <a:lnTo>
                          <a:pt x="83" y="305"/>
                        </a:lnTo>
                        <a:lnTo>
                          <a:pt x="104" y="297"/>
                        </a:lnTo>
                        <a:lnTo>
                          <a:pt x="106" y="297"/>
                        </a:lnTo>
                        <a:lnTo>
                          <a:pt x="106" y="297"/>
                        </a:lnTo>
                        <a:lnTo>
                          <a:pt x="123" y="291"/>
                        </a:lnTo>
                        <a:lnTo>
                          <a:pt x="139" y="281"/>
                        </a:lnTo>
                        <a:lnTo>
                          <a:pt x="139" y="281"/>
                        </a:lnTo>
                        <a:lnTo>
                          <a:pt x="146" y="275"/>
                        </a:lnTo>
                        <a:lnTo>
                          <a:pt x="154" y="264"/>
                        </a:lnTo>
                        <a:lnTo>
                          <a:pt x="154" y="264"/>
                        </a:lnTo>
                        <a:lnTo>
                          <a:pt x="156" y="260"/>
                        </a:lnTo>
                        <a:lnTo>
                          <a:pt x="156" y="255"/>
                        </a:lnTo>
                        <a:lnTo>
                          <a:pt x="154" y="250"/>
                        </a:lnTo>
                        <a:lnTo>
                          <a:pt x="151" y="246"/>
                        </a:lnTo>
                        <a:lnTo>
                          <a:pt x="151" y="246"/>
                        </a:lnTo>
                        <a:lnTo>
                          <a:pt x="134" y="228"/>
                        </a:lnTo>
                        <a:lnTo>
                          <a:pt x="118" y="207"/>
                        </a:lnTo>
                        <a:lnTo>
                          <a:pt x="118" y="207"/>
                        </a:lnTo>
                        <a:lnTo>
                          <a:pt x="107" y="193"/>
                        </a:lnTo>
                        <a:lnTo>
                          <a:pt x="104" y="185"/>
                        </a:lnTo>
                        <a:lnTo>
                          <a:pt x="101" y="177"/>
                        </a:lnTo>
                        <a:lnTo>
                          <a:pt x="100" y="168"/>
                        </a:lnTo>
                        <a:lnTo>
                          <a:pt x="98" y="159"/>
                        </a:lnTo>
                        <a:lnTo>
                          <a:pt x="100" y="149"/>
                        </a:lnTo>
                        <a:lnTo>
                          <a:pt x="103" y="138"/>
                        </a:lnTo>
                        <a:lnTo>
                          <a:pt x="103" y="138"/>
                        </a:lnTo>
                        <a:lnTo>
                          <a:pt x="104" y="131"/>
                        </a:lnTo>
                        <a:lnTo>
                          <a:pt x="104" y="120"/>
                        </a:lnTo>
                        <a:lnTo>
                          <a:pt x="104" y="120"/>
                        </a:lnTo>
                        <a:lnTo>
                          <a:pt x="104" y="112"/>
                        </a:lnTo>
                        <a:lnTo>
                          <a:pt x="106" y="103"/>
                        </a:lnTo>
                        <a:lnTo>
                          <a:pt x="106" y="103"/>
                        </a:lnTo>
                        <a:lnTo>
                          <a:pt x="112" y="76"/>
                        </a:lnTo>
                        <a:lnTo>
                          <a:pt x="120" y="54"/>
                        </a:lnTo>
                        <a:lnTo>
                          <a:pt x="120" y="54"/>
                        </a:lnTo>
                        <a:lnTo>
                          <a:pt x="123" y="48"/>
                        </a:lnTo>
                        <a:lnTo>
                          <a:pt x="128" y="42"/>
                        </a:lnTo>
                        <a:lnTo>
                          <a:pt x="134" y="36"/>
                        </a:lnTo>
                        <a:lnTo>
                          <a:pt x="142" y="31"/>
                        </a:lnTo>
                        <a:lnTo>
                          <a:pt x="142" y="31"/>
                        </a:lnTo>
                        <a:lnTo>
                          <a:pt x="165" y="19"/>
                        </a:lnTo>
                        <a:lnTo>
                          <a:pt x="187" y="9"/>
                        </a:lnTo>
                        <a:lnTo>
                          <a:pt x="212" y="3"/>
                        </a:lnTo>
                        <a:lnTo>
                          <a:pt x="235" y="0"/>
                        </a:lnTo>
                        <a:lnTo>
                          <a:pt x="235" y="0"/>
                        </a:lnTo>
                        <a:lnTo>
                          <a:pt x="252" y="0"/>
                        </a:lnTo>
                        <a:lnTo>
                          <a:pt x="261" y="2"/>
                        </a:lnTo>
                        <a:lnTo>
                          <a:pt x="271" y="5"/>
                        </a:lnTo>
                        <a:lnTo>
                          <a:pt x="280" y="8"/>
                        </a:lnTo>
                        <a:lnTo>
                          <a:pt x="288" y="14"/>
                        </a:lnTo>
                        <a:lnTo>
                          <a:pt x="296" y="22"/>
                        </a:lnTo>
                        <a:lnTo>
                          <a:pt x="303" y="31"/>
                        </a:lnTo>
                        <a:lnTo>
                          <a:pt x="303" y="31"/>
                        </a:lnTo>
                        <a:lnTo>
                          <a:pt x="305" y="34"/>
                        </a:lnTo>
                        <a:lnTo>
                          <a:pt x="305" y="34"/>
                        </a:lnTo>
                        <a:lnTo>
                          <a:pt x="314" y="37"/>
                        </a:lnTo>
                        <a:lnTo>
                          <a:pt x="322" y="42"/>
                        </a:lnTo>
                        <a:lnTo>
                          <a:pt x="328" y="47"/>
                        </a:lnTo>
                        <a:lnTo>
                          <a:pt x="333" y="53"/>
                        </a:lnTo>
                        <a:lnTo>
                          <a:pt x="336" y="61"/>
                        </a:lnTo>
                        <a:lnTo>
                          <a:pt x="339" y="67"/>
                        </a:lnTo>
                        <a:lnTo>
                          <a:pt x="342" y="81"/>
                        </a:lnTo>
                        <a:lnTo>
                          <a:pt x="342" y="81"/>
                        </a:lnTo>
                        <a:lnTo>
                          <a:pt x="345" y="96"/>
                        </a:lnTo>
                        <a:lnTo>
                          <a:pt x="345" y="113"/>
                        </a:lnTo>
                        <a:lnTo>
                          <a:pt x="345" y="115"/>
                        </a:lnTo>
                        <a:lnTo>
                          <a:pt x="345" y="115"/>
                        </a:lnTo>
                        <a:lnTo>
                          <a:pt x="345" y="134"/>
                        </a:lnTo>
                        <a:lnTo>
                          <a:pt x="345" y="143"/>
                        </a:lnTo>
                        <a:lnTo>
                          <a:pt x="347" y="152"/>
                        </a:lnTo>
                        <a:lnTo>
                          <a:pt x="347" y="152"/>
                        </a:lnTo>
                        <a:lnTo>
                          <a:pt x="349" y="160"/>
                        </a:lnTo>
                        <a:lnTo>
                          <a:pt x="349" y="168"/>
                        </a:lnTo>
                        <a:lnTo>
                          <a:pt x="347" y="176"/>
                        </a:lnTo>
                        <a:lnTo>
                          <a:pt x="344" y="183"/>
                        </a:lnTo>
                        <a:lnTo>
                          <a:pt x="336" y="197"/>
                        </a:lnTo>
                        <a:lnTo>
                          <a:pt x="327" y="210"/>
                        </a:lnTo>
                        <a:lnTo>
                          <a:pt x="327" y="210"/>
                        </a:lnTo>
                        <a:lnTo>
                          <a:pt x="302" y="241"/>
                        </a:lnTo>
                        <a:lnTo>
                          <a:pt x="302" y="241"/>
                        </a:lnTo>
                        <a:lnTo>
                          <a:pt x="297" y="247"/>
                        </a:lnTo>
                        <a:lnTo>
                          <a:pt x="297" y="247"/>
                        </a:lnTo>
                        <a:lnTo>
                          <a:pt x="289" y="256"/>
                        </a:lnTo>
                        <a:lnTo>
                          <a:pt x="289" y="256"/>
                        </a:lnTo>
                        <a:lnTo>
                          <a:pt x="285" y="261"/>
                        </a:lnTo>
                        <a:lnTo>
                          <a:pt x="285" y="264"/>
                        </a:lnTo>
                        <a:lnTo>
                          <a:pt x="285" y="264"/>
                        </a:lnTo>
                        <a:lnTo>
                          <a:pt x="286" y="267"/>
                        </a:lnTo>
                        <a:lnTo>
                          <a:pt x="289" y="270"/>
                        </a:lnTo>
                        <a:lnTo>
                          <a:pt x="289" y="270"/>
                        </a:lnTo>
                        <a:lnTo>
                          <a:pt x="305" y="281"/>
                        </a:lnTo>
                        <a:lnTo>
                          <a:pt x="325" y="291"/>
                        </a:lnTo>
                        <a:lnTo>
                          <a:pt x="325" y="291"/>
                        </a:lnTo>
                        <a:lnTo>
                          <a:pt x="364" y="305"/>
                        </a:lnTo>
                        <a:lnTo>
                          <a:pt x="364" y="305"/>
                        </a:lnTo>
                        <a:lnTo>
                          <a:pt x="395" y="316"/>
                        </a:lnTo>
                        <a:lnTo>
                          <a:pt x="395" y="316"/>
                        </a:lnTo>
                        <a:lnTo>
                          <a:pt x="408" y="322"/>
                        </a:lnTo>
                        <a:lnTo>
                          <a:pt x="419" y="330"/>
                        </a:lnTo>
                        <a:lnTo>
                          <a:pt x="426" y="337"/>
                        </a:lnTo>
                        <a:lnTo>
                          <a:pt x="434" y="347"/>
                        </a:lnTo>
                        <a:lnTo>
                          <a:pt x="440" y="358"/>
                        </a:lnTo>
                        <a:lnTo>
                          <a:pt x="443" y="368"/>
                        </a:lnTo>
                        <a:lnTo>
                          <a:pt x="445" y="382"/>
                        </a:lnTo>
                        <a:lnTo>
                          <a:pt x="445" y="396"/>
                        </a:lnTo>
                        <a:lnTo>
                          <a:pt x="445" y="396"/>
                        </a:lnTo>
                        <a:lnTo>
                          <a:pt x="445" y="424"/>
                        </a:lnTo>
                        <a:lnTo>
                          <a:pt x="445" y="424"/>
                        </a:lnTo>
                        <a:lnTo>
                          <a:pt x="447" y="437"/>
                        </a:lnTo>
                        <a:lnTo>
                          <a:pt x="447" y="443"/>
                        </a:lnTo>
                        <a:close/>
                        <a:moveTo>
                          <a:pt x="14" y="431"/>
                        </a:moveTo>
                        <a:lnTo>
                          <a:pt x="434" y="431"/>
                        </a:lnTo>
                        <a:lnTo>
                          <a:pt x="434" y="431"/>
                        </a:lnTo>
                        <a:lnTo>
                          <a:pt x="434" y="424"/>
                        </a:lnTo>
                        <a:lnTo>
                          <a:pt x="434" y="424"/>
                        </a:lnTo>
                        <a:lnTo>
                          <a:pt x="434" y="395"/>
                        </a:lnTo>
                        <a:lnTo>
                          <a:pt x="434" y="395"/>
                        </a:lnTo>
                        <a:lnTo>
                          <a:pt x="434" y="384"/>
                        </a:lnTo>
                        <a:lnTo>
                          <a:pt x="431" y="371"/>
                        </a:lnTo>
                        <a:lnTo>
                          <a:pt x="428" y="362"/>
                        </a:lnTo>
                        <a:lnTo>
                          <a:pt x="423" y="353"/>
                        </a:lnTo>
                        <a:lnTo>
                          <a:pt x="419" y="345"/>
                        </a:lnTo>
                        <a:lnTo>
                          <a:pt x="411" y="339"/>
                        </a:lnTo>
                        <a:lnTo>
                          <a:pt x="401" y="333"/>
                        </a:lnTo>
                        <a:lnTo>
                          <a:pt x="391" y="328"/>
                        </a:lnTo>
                        <a:lnTo>
                          <a:pt x="391" y="328"/>
                        </a:lnTo>
                        <a:lnTo>
                          <a:pt x="359" y="316"/>
                        </a:lnTo>
                        <a:lnTo>
                          <a:pt x="359" y="316"/>
                        </a:lnTo>
                        <a:lnTo>
                          <a:pt x="321" y="302"/>
                        </a:lnTo>
                        <a:lnTo>
                          <a:pt x="321" y="302"/>
                        </a:lnTo>
                        <a:lnTo>
                          <a:pt x="299" y="292"/>
                        </a:lnTo>
                        <a:lnTo>
                          <a:pt x="282" y="280"/>
                        </a:lnTo>
                        <a:lnTo>
                          <a:pt x="282" y="280"/>
                        </a:lnTo>
                        <a:lnTo>
                          <a:pt x="275" y="274"/>
                        </a:lnTo>
                        <a:lnTo>
                          <a:pt x="272" y="270"/>
                        </a:lnTo>
                        <a:lnTo>
                          <a:pt x="272" y="266"/>
                        </a:lnTo>
                        <a:lnTo>
                          <a:pt x="272" y="266"/>
                        </a:lnTo>
                        <a:lnTo>
                          <a:pt x="272" y="261"/>
                        </a:lnTo>
                        <a:lnTo>
                          <a:pt x="274" y="256"/>
                        </a:lnTo>
                        <a:lnTo>
                          <a:pt x="280" y="249"/>
                        </a:lnTo>
                        <a:lnTo>
                          <a:pt x="280" y="249"/>
                        </a:lnTo>
                        <a:lnTo>
                          <a:pt x="288" y="239"/>
                        </a:lnTo>
                        <a:lnTo>
                          <a:pt x="288" y="239"/>
                        </a:lnTo>
                        <a:lnTo>
                          <a:pt x="293" y="233"/>
                        </a:lnTo>
                        <a:lnTo>
                          <a:pt x="293" y="233"/>
                        </a:lnTo>
                        <a:lnTo>
                          <a:pt x="317" y="202"/>
                        </a:lnTo>
                        <a:lnTo>
                          <a:pt x="317" y="202"/>
                        </a:lnTo>
                        <a:lnTo>
                          <a:pt x="325" y="191"/>
                        </a:lnTo>
                        <a:lnTo>
                          <a:pt x="333" y="180"/>
                        </a:lnTo>
                        <a:lnTo>
                          <a:pt x="335" y="174"/>
                        </a:lnTo>
                        <a:lnTo>
                          <a:pt x="336" y="168"/>
                        </a:lnTo>
                        <a:lnTo>
                          <a:pt x="336" y="162"/>
                        </a:lnTo>
                        <a:lnTo>
                          <a:pt x="336" y="155"/>
                        </a:lnTo>
                        <a:lnTo>
                          <a:pt x="336" y="155"/>
                        </a:lnTo>
                        <a:lnTo>
                          <a:pt x="333" y="145"/>
                        </a:lnTo>
                        <a:lnTo>
                          <a:pt x="333" y="135"/>
                        </a:lnTo>
                        <a:lnTo>
                          <a:pt x="333" y="115"/>
                        </a:lnTo>
                        <a:lnTo>
                          <a:pt x="333" y="113"/>
                        </a:lnTo>
                        <a:lnTo>
                          <a:pt x="333" y="113"/>
                        </a:lnTo>
                        <a:lnTo>
                          <a:pt x="333" y="96"/>
                        </a:lnTo>
                        <a:lnTo>
                          <a:pt x="331" y="82"/>
                        </a:lnTo>
                        <a:lnTo>
                          <a:pt x="331" y="82"/>
                        </a:lnTo>
                        <a:lnTo>
                          <a:pt x="327" y="68"/>
                        </a:lnTo>
                        <a:lnTo>
                          <a:pt x="321" y="57"/>
                        </a:lnTo>
                        <a:lnTo>
                          <a:pt x="317" y="53"/>
                        </a:lnTo>
                        <a:lnTo>
                          <a:pt x="313" y="50"/>
                        </a:lnTo>
                        <a:lnTo>
                          <a:pt x="302" y="45"/>
                        </a:lnTo>
                        <a:lnTo>
                          <a:pt x="302" y="45"/>
                        </a:lnTo>
                        <a:lnTo>
                          <a:pt x="296" y="42"/>
                        </a:lnTo>
                        <a:lnTo>
                          <a:pt x="293" y="37"/>
                        </a:lnTo>
                        <a:lnTo>
                          <a:pt x="293" y="37"/>
                        </a:lnTo>
                        <a:lnTo>
                          <a:pt x="288" y="31"/>
                        </a:lnTo>
                        <a:lnTo>
                          <a:pt x="283" y="25"/>
                        </a:lnTo>
                        <a:lnTo>
                          <a:pt x="277" y="20"/>
                        </a:lnTo>
                        <a:lnTo>
                          <a:pt x="271" y="17"/>
                        </a:lnTo>
                        <a:lnTo>
                          <a:pt x="263" y="14"/>
                        </a:lnTo>
                        <a:lnTo>
                          <a:pt x="255" y="12"/>
                        </a:lnTo>
                        <a:lnTo>
                          <a:pt x="246" y="12"/>
                        </a:lnTo>
                        <a:lnTo>
                          <a:pt x="237" y="12"/>
                        </a:lnTo>
                        <a:lnTo>
                          <a:pt x="237" y="12"/>
                        </a:lnTo>
                        <a:lnTo>
                          <a:pt x="213" y="16"/>
                        </a:lnTo>
                        <a:lnTo>
                          <a:pt x="191" y="20"/>
                        </a:lnTo>
                        <a:lnTo>
                          <a:pt x="170" y="30"/>
                        </a:lnTo>
                        <a:lnTo>
                          <a:pt x="148" y="40"/>
                        </a:lnTo>
                        <a:lnTo>
                          <a:pt x="148" y="40"/>
                        </a:lnTo>
                        <a:lnTo>
                          <a:pt x="137" y="50"/>
                        </a:lnTo>
                        <a:lnTo>
                          <a:pt x="134" y="54"/>
                        </a:lnTo>
                        <a:lnTo>
                          <a:pt x="131" y="59"/>
                        </a:lnTo>
                        <a:lnTo>
                          <a:pt x="131" y="59"/>
                        </a:lnTo>
                        <a:lnTo>
                          <a:pt x="125" y="79"/>
                        </a:lnTo>
                        <a:lnTo>
                          <a:pt x="118" y="106"/>
                        </a:lnTo>
                        <a:lnTo>
                          <a:pt x="118" y="106"/>
                        </a:lnTo>
                        <a:lnTo>
                          <a:pt x="117" y="112"/>
                        </a:lnTo>
                        <a:lnTo>
                          <a:pt x="117" y="120"/>
                        </a:lnTo>
                        <a:lnTo>
                          <a:pt x="117" y="120"/>
                        </a:lnTo>
                        <a:lnTo>
                          <a:pt x="117" y="132"/>
                        </a:lnTo>
                        <a:lnTo>
                          <a:pt x="117" y="137"/>
                        </a:lnTo>
                        <a:lnTo>
                          <a:pt x="115" y="143"/>
                        </a:lnTo>
                        <a:lnTo>
                          <a:pt x="115" y="143"/>
                        </a:lnTo>
                        <a:lnTo>
                          <a:pt x="112" y="151"/>
                        </a:lnTo>
                        <a:lnTo>
                          <a:pt x="111" y="159"/>
                        </a:lnTo>
                        <a:lnTo>
                          <a:pt x="111" y="165"/>
                        </a:lnTo>
                        <a:lnTo>
                          <a:pt x="112" y="173"/>
                        </a:lnTo>
                        <a:lnTo>
                          <a:pt x="115" y="179"/>
                        </a:lnTo>
                        <a:lnTo>
                          <a:pt x="118" y="185"/>
                        </a:lnTo>
                        <a:lnTo>
                          <a:pt x="128" y="200"/>
                        </a:lnTo>
                        <a:lnTo>
                          <a:pt x="128" y="200"/>
                        </a:lnTo>
                        <a:lnTo>
                          <a:pt x="143" y="221"/>
                        </a:lnTo>
                        <a:lnTo>
                          <a:pt x="160" y="238"/>
                        </a:lnTo>
                        <a:lnTo>
                          <a:pt x="160" y="238"/>
                        </a:lnTo>
                        <a:lnTo>
                          <a:pt x="165" y="246"/>
                        </a:lnTo>
                        <a:lnTo>
                          <a:pt x="168" y="253"/>
                        </a:lnTo>
                        <a:lnTo>
                          <a:pt x="168" y="263"/>
                        </a:lnTo>
                        <a:lnTo>
                          <a:pt x="165" y="270"/>
                        </a:lnTo>
                        <a:lnTo>
                          <a:pt x="165" y="270"/>
                        </a:lnTo>
                        <a:lnTo>
                          <a:pt x="157" y="281"/>
                        </a:lnTo>
                        <a:lnTo>
                          <a:pt x="151" y="288"/>
                        </a:lnTo>
                        <a:lnTo>
                          <a:pt x="145" y="292"/>
                        </a:lnTo>
                        <a:lnTo>
                          <a:pt x="145" y="292"/>
                        </a:lnTo>
                        <a:lnTo>
                          <a:pt x="128" y="302"/>
                        </a:lnTo>
                        <a:lnTo>
                          <a:pt x="111" y="308"/>
                        </a:lnTo>
                        <a:lnTo>
                          <a:pt x="109" y="308"/>
                        </a:lnTo>
                        <a:lnTo>
                          <a:pt x="109" y="308"/>
                        </a:lnTo>
                        <a:lnTo>
                          <a:pt x="87" y="316"/>
                        </a:lnTo>
                        <a:lnTo>
                          <a:pt x="87" y="316"/>
                        </a:lnTo>
                        <a:lnTo>
                          <a:pt x="70" y="322"/>
                        </a:lnTo>
                        <a:lnTo>
                          <a:pt x="55" y="328"/>
                        </a:lnTo>
                        <a:lnTo>
                          <a:pt x="55" y="328"/>
                        </a:lnTo>
                        <a:lnTo>
                          <a:pt x="47" y="331"/>
                        </a:lnTo>
                        <a:lnTo>
                          <a:pt x="41" y="336"/>
                        </a:lnTo>
                        <a:lnTo>
                          <a:pt x="34" y="342"/>
                        </a:lnTo>
                        <a:lnTo>
                          <a:pt x="30" y="347"/>
                        </a:lnTo>
                        <a:lnTo>
                          <a:pt x="25" y="353"/>
                        </a:lnTo>
                        <a:lnTo>
                          <a:pt x="22" y="361"/>
                        </a:lnTo>
                        <a:lnTo>
                          <a:pt x="19" y="368"/>
                        </a:lnTo>
                        <a:lnTo>
                          <a:pt x="17" y="376"/>
                        </a:lnTo>
                        <a:lnTo>
                          <a:pt x="17" y="376"/>
                        </a:lnTo>
                        <a:lnTo>
                          <a:pt x="14" y="418"/>
                        </a:lnTo>
                        <a:lnTo>
                          <a:pt x="14" y="418"/>
                        </a:lnTo>
                        <a:lnTo>
                          <a:pt x="14" y="431"/>
                        </a:lnTo>
                        <a:lnTo>
                          <a:pt x="14" y="431"/>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 name="Group 17"/>
                <p:cNvGrpSpPr/>
                <p:nvPr/>
              </p:nvGrpSpPr>
              <p:grpSpPr>
                <a:xfrm>
                  <a:off x="-1824922" y="3267079"/>
                  <a:ext cx="506105" cy="595116"/>
                  <a:chOff x="7789863" y="4140200"/>
                  <a:chExt cx="315913" cy="371475"/>
                </a:xfrm>
                <a:solidFill>
                  <a:schemeClr val="accent1"/>
                </a:solidFill>
              </p:grpSpPr>
              <p:sp>
                <p:nvSpPr>
                  <p:cNvPr id="19" name="Freeform 234"/>
                  <p:cNvSpPr>
                    <a:spLocks noEditPoints="1"/>
                  </p:cNvSpPr>
                  <p:nvPr/>
                </p:nvSpPr>
                <p:spPr bwMode="auto">
                  <a:xfrm>
                    <a:off x="7867651" y="4175125"/>
                    <a:ext cx="200025" cy="171450"/>
                  </a:xfrm>
                  <a:custGeom>
                    <a:avLst/>
                    <a:gdLst>
                      <a:gd name="T0" fmla="*/ 249 w 254"/>
                      <a:gd name="T1" fmla="*/ 93 h 216"/>
                      <a:gd name="T2" fmla="*/ 232 w 254"/>
                      <a:gd name="T3" fmla="*/ 64 h 216"/>
                      <a:gd name="T4" fmla="*/ 212 w 254"/>
                      <a:gd name="T5" fmla="*/ 45 h 216"/>
                      <a:gd name="T6" fmla="*/ 208 w 254"/>
                      <a:gd name="T7" fmla="*/ 36 h 216"/>
                      <a:gd name="T8" fmla="*/ 188 w 254"/>
                      <a:gd name="T9" fmla="*/ 26 h 216"/>
                      <a:gd name="T10" fmla="*/ 176 w 254"/>
                      <a:gd name="T11" fmla="*/ 16 h 216"/>
                      <a:gd name="T12" fmla="*/ 155 w 254"/>
                      <a:gd name="T13" fmla="*/ 12 h 216"/>
                      <a:gd name="T14" fmla="*/ 126 w 254"/>
                      <a:gd name="T15" fmla="*/ 8 h 216"/>
                      <a:gd name="T16" fmla="*/ 109 w 254"/>
                      <a:gd name="T17" fmla="*/ 0 h 216"/>
                      <a:gd name="T18" fmla="*/ 80 w 254"/>
                      <a:gd name="T19" fmla="*/ 10 h 216"/>
                      <a:gd name="T20" fmla="*/ 54 w 254"/>
                      <a:gd name="T21" fmla="*/ 21 h 216"/>
                      <a:gd name="T22" fmla="*/ 24 w 254"/>
                      <a:gd name="T23" fmla="*/ 40 h 216"/>
                      <a:gd name="T24" fmla="*/ 10 w 254"/>
                      <a:gd name="T25" fmla="*/ 72 h 216"/>
                      <a:gd name="T26" fmla="*/ 3 w 254"/>
                      <a:gd name="T27" fmla="*/ 93 h 216"/>
                      <a:gd name="T28" fmla="*/ 0 w 254"/>
                      <a:gd name="T29" fmla="*/ 119 h 216"/>
                      <a:gd name="T30" fmla="*/ 19 w 254"/>
                      <a:gd name="T31" fmla="*/ 147 h 216"/>
                      <a:gd name="T32" fmla="*/ 35 w 254"/>
                      <a:gd name="T33" fmla="*/ 162 h 216"/>
                      <a:gd name="T34" fmla="*/ 54 w 254"/>
                      <a:gd name="T35" fmla="*/ 165 h 216"/>
                      <a:gd name="T36" fmla="*/ 75 w 254"/>
                      <a:gd name="T37" fmla="*/ 178 h 216"/>
                      <a:gd name="T38" fmla="*/ 91 w 254"/>
                      <a:gd name="T39" fmla="*/ 170 h 216"/>
                      <a:gd name="T40" fmla="*/ 102 w 254"/>
                      <a:gd name="T41" fmla="*/ 178 h 216"/>
                      <a:gd name="T42" fmla="*/ 136 w 254"/>
                      <a:gd name="T43" fmla="*/ 171 h 216"/>
                      <a:gd name="T44" fmla="*/ 141 w 254"/>
                      <a:gd name="T45" fmla="*/ 189 h 216"/>
                      <a:gd name="T46" fmla="*/ 157 w 254"/>
                      <a:gd name="T47" fmla="*/ 197 h 216"/>
                      <a:gd name="T48" fmla="*/ 176 w 254"/>
                      <a:gd name="T49" fmla="*/ 213 h 216"/>
                      <a:gd name="T50" fmla="*/ 192 w 254"/>
                      <a:gd name="T51" fmla="*/ 214 h 216"/>
                      <a:gd name="T52" fmla="*/ 211 w 254"/>
                      <a:gd name="T53" fmla="*/ 194 h 216"/>
                      <a:gd name="T54" fmla="*/ 238 w 254"/>
                      <a:gd name="T55" fmla="*/ 184 h 216"/>
                      <a:gd name="T56" fmla="*/ 241 w 254"/>
                      <a:gd name="T57" fmla="*/ 168 h 216"/>
                      <a:gd name="T58" fmla="*/ 251 w 254"/>
                      <a:gd name="T59" fmla="*/ 141 h 216"/>
                      <a:gd name="T60" fmla="*/ 254 w 254"/>
                      <a:gd name="T61" fmla="*/ 125 h 216"/>
                      <a:gd name="T62" fmla="*/ 230 w 254"/>
                      <a:gd name="T63" fmla="*/ 143 h 216"/>
                      <a:gd name="T64" fmla="*/ 222 w 254"/>
                      <a:gd name="T65" fmla="*/ 168 h 216"/>
                      <a:gd name="T66" fmla="*/ 193 w 254"/>
                      <a:gd name="T67" fmla="*/ 184 h 216"/>
                      <a:gd name="T68" fmla="*/ 181 w 254"/>
                      <a:gd name="T69" fmla="*/ 192 h 216"/>
                      <a:gd name="T70" fmla="*/ 169 w 254"/>
                      <a:gd name="T71" fmla="*/ 179 h 216"/>
                      <a:gd name="T72" fmla="*/ 155 w 254"/>
                      <a:gd name="T73" fmla="*/ 159 h 216"/>
                      <a:gd name="T74" fmla="*/ 144 w 254"/>
                      <a:gd name="T75" fmla="*/ 152 h 216"/>
                      <a:gd name="T76" fmla="*/ 110 w 254"/>
                      <a:gd name="T77" fmla="*/ 160 h 216"/>
                      <a:gd name="T78" fmla="*/ 101 w 254"/>
                      <a:gd name="T79" fmla="*/ 154 h 216"/>
                      <a:gd name="T80" fmla="*/ 80 w 254"/>
                      <a:gd name="T81" fmla="*/ 154 h 216"/>
                      <a:gd name="T82" fmla="*/ 73 w 254"/>
                      <a:gd name="T83" fmla="*/ 155 h 216"/>
                      <a:gd name="T84" fmla="*/ 45 w 254"/>
                      <a:gd name="T85" fmla="*/ 141 h 216"/>
                      <a:gd name="T86" fmla="*/ 35 w 254"/>
                      <a:gd name="T87" fmla="*/ 138 h 216"/>
                      <a:gd name="T88" fmla="*/ 19 w 254"/>
                      <a:gd name="T89" fmla="*/ 114 h 216"/>
                      <a:gd name="T90" fmla="*/ 22 w 254"/>
                      <a:gd name="T91" fmla="*/ 91 h 216"/>
                      <a:gd name="T92" fmla="*/ 22 w 254"/>
                      <a:gd name="T93" fmla="*/ 85 h 216"/>
                      <a:gd name="T94" fmla="*/ 38 w 254"/>
                      <a:gd name="T95" fmla="*/ 53 h 216"/>
                      <a:gd name="T96" fmla="*/ 72 w 254"/>
                      <a:gd name="T97" fmla="*/ 31 h 216"/>
                      <a:gd name="T98" fmla="*/ 105 w 254"/>
                      <a:gd name="T99" fmla="*/ 20 h 216"/>
                      <a:gd name="T100" fmla="*/ 128 w 254"/>
                      <a:gd name="T101" fmla="*/ 28 h 216"/>
                      <a:gd name="T102" fmla="*/ 144 w 254"/>
                      <a:gd name="T103" fmla="*/ 31 h 216"/>
                      <a:gd name="T104" fmla="*/ 163 w 254"/>
                      <a:gd name="T105" fmla="*/ 32 h 216"/>
                      <a:gd name="T106" fmla="*/ 173 w 254"/>
                      <a:gd name="T107" fmla="*/ 37 h 216"/>
                      <a:gd name="T108" fmla="*/ 190 w 254"/>
                      <a:gd name="T109" fmla="*/ 45 h 216"/>
                      <a:gd name="T110" fmla="*/ 195 w 254"/>
                      <a:gd name="T111" fmla="*/ 52 h 216"/>
                      <a:gd name="T112" fmla="*/ 212 w 254"/>
                      <a:gd name="T113" fmla="*/ 64 h 216"/>
                      <a:gd name="T114" fmla="*/ 224 w 254"/>
                      <a:gd name="T115" fmla="*/ 83 h 216"/>
                      <a:gd name="T116" fmla="*/ 228 w 254"/>
                      <a:gd name="T117" fmla="*/ 104 h 216"/>
                      <a:gd name="T118" fmla="*/ 235 w 254"/>
                      <a:gd name="T119" fmla="*/ 119 h 216"/>
                      <a:gd name="T120" fmla="*/ 230 w 254"/>
                      <a:gd name="T121"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 h="216">
                        <a:moveTo>
                          <a:pt x="248" y="103"/>
                        </a:moveTo>
                        <a:lnTo>
                          <a:pt x="248" y="103"/>
                        </a:lnTo>
                        <a:lnTo>
                          <a:pt x="248" y="101"/>
                        </a:lnTo>
                        <a:lnTo>
                          <a:pt x="248" y="101"/>
                        </a:lnTo>
                        <a:lnTo>
                          <a:pt x="249" y="93"/>
                        </a:lnTo>
                        <a:lnTo>
                          <a:pt x="249" y="93"/>
                        </a:lnTo>
                        <a:lnTo>
                          <a:pt x="248" y="87"/>
                        </a:lnTo>
                        <a:lnTo>
                          <a:pt x="244" y="80"/>
                        </a:lnTo>
                        <a:lnTo>
                          <a:pt x="241" y="74"/>
                        </a:lnTo>
                        <a:lnTo>
                          <a:pt x="236" y="69"/>
                        </a:lnTo>
                        <a:lnTo>
                          <a:pt x="236" y="69"/>
                        </a:lnTo>
                        <a:lnTo>
                          <a:pt x="232" y="64"/>
                        </a:lnTo>
                        <a:lnTo>
                          <a:pt x="232" y="64"/>
                        </a:lnTo>
                        <a:lnTo>
                          <a:pt x="230" y="58"/>
                        </a:lnTo>
                        <a:lnTo>
                          <a:pt x="227" y="52"/>
                        </a:lnTo>
                        <a:lnTo>
                          <a:pt x="220" y="47"/>
                        </a:lnTo>
                        <a:lnTo>
                          <a:pt x="212" y="45"/>
                        </a:lnTo>
                        <a:lnTo>
                          <a:pt x="212" y="45"/>
                        </a:lnTo>
                        <a:lnTo>
                          <a:pt x="212" y="45"/>
                        </a:lnTo>
                        <a:lnTo>
                          <a:pt x="212" y="45"/>
                        </a:lnTo>
                        <a:lnTo>
                          <a:pt x="211" y="42"/>
                        </a:lnTo>
                        <a:lnTo>
                          <a:pt x="208" y="37"/>
                        </a:lnTo>
                        <a:lnTo>
                          <a:pt x="208" y="37"/>
                        </a:lnTo>
                        <a:lnTo>
                          <a:pt x="208" y="36"/>
                        </a:lnTo>
                        <a:lnTo>
                          <a:pt x="208" y="36"/>
                        </a:lnTo>
                        <a:lnTo>
                          <a:pt x="201" y="29"/>
                        </a:lnTo>
                        <a:lnTo>
                          <a:pt x="196" y="28"/>
                        </a:lnTo>
                        <a:lnTo>
                          <a:pt x="192" y="26"/>
                        </a:lnTo>
                        <a:lnTo>
                          <a:pt x="192" y="26"/>
                        </a:lnTo>
                        <a:lnTo>
                          <a:pt x="188" y="26"/>
                        </a:lnTo>
                        <a:lnTo>
                          <a:pt x="188" y="26"/>
                        </a:lnTo>
                        <a:lnTo>
                          <a:pt x="184" y="21"/>
                        </a:lnTo>
                        <a:lnTo>
                          <a:pt x="182" y="20"/>
                        </a:lnTo>
                        <a:lnTo>
                          <a:pt x="177" y="18"/>
                        </a:lnTo>
                        <a:lnTo>
                          <a:pt x="177" y="18"/>
                        </a:lnTo>
                        <a:lnTo>
                          <a:pt x="176" y="16"/>
                        </a:lnTo>
                        <a:lnTo>
                          <a:pt x="176" y="16"/>
                        </a:lnTo>
                        <a:lnTo>
                          <a:pt x="168" y="15"/>
                        </a:lnTo>
                        <a:lnTo>
                          <a:pt x="161" y="13"/>
                        </a:lnTo>
                        <a:lnTo>
                          <a:pt x="157" y="15"/>
                        </a:lnTo>
                        <a:lnTo>
                          <a:pt x="157" y="15"/>
                        </a:lnTo>
                        <a:lnTo>
                          <a:pt x="155" y="12"/>
                        </a:lnTo>
                        <a:lnTo>
                          <a:pt x="153" y="8"/>
                        </a:lnTo>
                        <a:lnTo>
                          <a:pt x="153" y="8"/>
                        </a:lnTo>
                        <a:lnTo>
                          <a:pt x="147" y="5"/>
                        </a:lnTo>
                        <a:lnTo>
                          <a:pt x="141" y="4"/>
                        </a:lnTo>
                        <a:lnTo>
                          <a:pt x="133" y="5"/>
                        </a:lnTo>
                        <a:lnTo>
                          <a:pt x="126" y="8"/>
                        </a:lnTo>
                        <a:lnTo>
                          <a:pt x="126" y="8"/>
                        </a:lnTo>
                        <a:lnTo>
                          <a:pt x="123" y="5"/>
                        </a:lnTo>
                        <a:lnTo>
                          <a:pt x="123" y="5"/>
                        </a:lnTo>
                        <a:lnTo>
                          <a:pt x="117" y="2"/>
                        </a:lnTo>
                        <a:lnTo>
                          <a:pt x="109" y="0"/>
                        </a:lnTo>
                        <a:lnTo>
                          <a:pt x="109" y="0"/>
                        </a:lnTo>
                        <a:lnTo>
                          <a:pt x="102" y="2"/>
                        </a:lnTo>
                        <a:lnTo>
                          <a:pt x="97" y="4"/>
                        </a:lnTo>
                        <a:lnTo>
                          <a:pt x="93" y="7"/>
                        </a:lnTo>
                        <a:lnTo>
                          <a:pt x="93" y="7"/>
                        </a:lnTo>
                        <a:lnTo>
                          <a:pt x="88" y="8"/>
                        </a:lnTo>
                        <a:lnTo>
                          <a:pt x="80" y="10"/>
                        </a:lnTo>
                        <a:lnTo>
                          <a:pt x="80" y="10"/>
                        </a:lnTo>
                        <a:lnTo>
                          <a:pt x="69" y="12"/>
                        </a:lnTo>
                        <a:lnTo>
                          <a:pt x="62" y="13"/>
                        </a:lnTo>
                        <a:lnTo>
                          <a:pt x="58" y="18"/>
                        </a:lnTo>
                        <a:lnTo>
                          <a:pt x="58" y="18"/>
                        </a:lnTo>
                        <a:lnTo>
                          <a:pt x="54" y="21"/>
                        </a:lnTo>
                        <a:lnTo>
                          <a:pt x="54" y="21"/>
                        </a:lnTo>
                        <a:lnTo>
                          <a:pt x="46" y="28"/>
                        </a:lnTo>
                        <a:lnTo>
                          <a:pt x="35" y="32"/>
                        </a:lnTo>
                        <a:lnTo>
                          <a:pt x="35" y="32"/>
                        </a:lnTo>
                        <a:lnTo>
                          <a:pt x="29" y="36"/>
                        </a:lnTo>
                        <a:lnTo>
                          <a:pt x="24" y="40"/>
                        </a:lnTo>
                        <a:lnTo>
                          <a:pt x="19" y="48"/>
                        </a:lnTo>
                        <a:lnTo>
                          <a:pt x="19" y="60"/>
                        </a:lnTo>
                        <a:lnTo>
                          <a:pt x="19" y="60"/>
                        </a:lnTo>
                        <a:lnTo>
                          <a:pt x="18" y="63"/>
                        </a:lnTo>
                        <a:lnTo>
                          <a:pt x="10" y="72"/>
                        </a:lnTo>
                        <a:lnTo>
                          <a:pt x="10" y="72"/>
                        </a:lnTo>
                        <a:lnTo>
                          <a:pt x="5" y="79"/>
                        </a:lnTo>
                        <a:lnTo>
                          <a:pt x="3" y="82"/>
                        </a:lnTo>
                        <a:lnTo>
                          <a:pt x="3" y="90"/>
                        </a:lnTo>
                        <a:lnTo>
                          <a:pt x="3" y="90"/>
                        </a:lnTo>
                        <a:lnTo>
                          <a:pt x="3" y="93"/>
                        </a:lnTo>
                        <a:lnTo>
                          <a:pt x="3" y="93"/>
                        </a:lnTo>
                        <a:lnTo>
                          <a:pt x="2" y="101"/>
                        </a:lnTo>
                        <a:lnTo>
                          <a:pt x="2" y="101"/>
                        </a:lnTo>
                        <a:lnTo>
                          <a:pt x="2" y="109"/>
                        </a:lnTo>
                        <a:lnTo>
                          <a:pt x="2" y="109"/>
                        </a:lnTo>
                        <a:lnTo>
                          <a:pt x="0" y="114"/>
                        </a:lnTo>
                        <a:lnTo>
                          <a:pt x="0" y="119"/>
                        </a:lnTo>
                        <a:lnTo>
                          <a:pt x="3" y="128"/>
                        </a:lnTo>
                        <a:lnTo>
                          <a:pt x="8" y="139"/>
                        </a:lnTo>
                        <a:lnTo>
                          <a:pt x="10" y="143"/>
                        </a:lnTo>
                        <a:lnTo>
                          <a:pt x="13" y="144"/>
                        </a:lnTo>
                        <a:lnTo>
                          <a:pt x="13" y="144"/>
                        </a:lnTo>
                        <a:lnTo>
                          <a:pt x="19" y="147"/>
                        </a:lnTo>
                        <a:lnTo>
                          <a:pt x="19" y="147"/>
                        </a:lnTo>
                        <a:lnTo>
                          <a:pt x="21" y="154"/>
                        </a:lnTo>
                        <a:lnTo>
                          <a:pt x="24" y="159"/>
                        </a:lnTo>
                        <a:lnTo>
                          <a:pt x="29" y="162"/>
                        </a:lnTo>
                        <a:lnTo>
                          <a:pt x="35" y="162"/>
                        </a:lnTo>
                        <a:lnTo>
                          <a:pt x="35" y="162"/>
                        </a:lnTo>
                        <a:lnTo>
                          <a:pt x="43" y="162"/>
                        </a:lnTo>
                        <a:lnTo>
                          <a:pt x="43" y="162"/>
                        </a:lnTo>
                        <a:lnTo>
                          <a:pt x="45" y="160"/>
                        </a:lnTo>
                        <a:lnTo>
                          <a:pt x="45" y="160"/>
                        </a:lnTo>
                        <a:lnTo>
                          <a:pt x="51" y="162"/>
                        </a:lnTo>
                        <a:lnTo>
                          <a:pt x="54" y="165"/>
                        </a:lnTo>
                        <a:lnTo>
                          <a:pt x="61" y="170"/>
                        </a:lnTo>
                        <a:lnTo>
                          <a:pt x="61" y="170"/>
                        </a:lnTo>
                        <a:lnTo>
                          <a:pt x="67" y="175"/>
                        </a:lnTo>
                        <a:lnTo>
                          <a:pt x="70" y="176"/>
                        </a:lnTo>
                        <a:lnTo>
                          <a:pt x="75" y="178"/>
                        </a:lnTo>
                        <a:lnTo>
                          <a:pt x="75" y="178"/>
                        </a:lnTo>
                        <a:lnTo>
                          <a:pt x="81" y="176"/>
                        </a:lnTo>
                        <a:lnTo>
                          <a:pt x="86" y="173"/>
                        </a:lnTo>
                        <a:lnTo>
                          <a:pt x="86" y="173"/>
                        </a:lnTo>
                        <a:lnTo>
                          <a:pt x="89" y="170"/>
                        </a:lnTo>
                        <a:lnTo>
                          <a:pt x="89" y="170"/>
                        </a:lnTo>
                        <a:lnTo>
                          <a:pt x="91" y="170"/>
                        </a:lnTo>
                        <a:lnTo>
                          <a:pt x="91" y="170"/>
                        </a:lnTo>
                        <a:lnTo>
                          <a:pt x="93" y="171"/>
                        </a:lnTo>
                        <a:lnTo>
                          <a:pt x="94" y="173"/>
                        </a:lnTo>
                        <a:lnTo>
                          <a:pt x="94" y="173"/>
                        </a:lnTo>
                        <a:lnTo>
                          <a:pt x="97" y="176"/>
                        </a:lnTo>
                        <a:lnTo>
                          <a:pt x="102" y="178"/>
                        </a:lnTo>
                        <a:lnTo>
                          <a:pt x="110" y="179"/>
                        </a:lnTo>
                        <a:lnTo>
                          <a:pt x="118" y="178"/>
                        </a:lnTo>
                        <a:lnTo>
                          <a:pt x="125" y="173"/>
                        </a:lnTo>
                        <a:lnTo>
                          <a:pt x="125" y="173"/>
                        </a:lnTo>
                        <a:lnTo>
                          <a:pt x="128" y="173"/>
                        </a:lnTo>
                        <a:lnTo>
                          <a:pt x="136" y="171"/>
                        </a:lnTo>
                        <a:lnTo>
                          <a:pt x="136" y="173"/>
                        </a:lnTo>
                        <a:lnTo>
                          <a:pt x="136" y="173"/>
                        </a:lnTo>
                        <a:lnTo>
                          <a:pt x="134" y="179"/>
                        </a:lnTo>
                        <a:lnTo>
                          <a:pt x="137" y="186"/>
                        </a:lnTo>
                        <a:lnTo>
                          <a:pt x="137" y="186"/>
                        </a:lnTo>
                        <a:lnTo>
                          <a:pt x="141" y="189"/>
                        </a:lnTo>
                        <a:lnTo>
                          <a:pt x="144" y="190"/>
                        </a:lnTo>
                        <a:lnTo>
                          <a:pt x="147" y="190"/>
                        </a:lnTo>
                        <a:lnTo>
                          <a:pt x="147" y="190"/>
                        </a:lnTo>
                        <a:lnTo>
                          <a:pt x="153" y="189"/>
                        </a:lnTo>
                        <a:lnTo>
                          <a:pt x="153" y="189"/>
                        </a:lnTo>
                        <a:lnTo>
                          <a:pt x="157" y="197"/>
                        </a:lnTo>
                        <a:lnTo>
                          <a:pt x="157" y="197"/>
                        </a:lnTo>
                        <a:lnTo>
                          <a:pt x="160" y="200"/>
                        </a:lnTo>
                        <a:lnTo>
                          <a:pt x="165" y="205"/>
                        </a:lnTo>
                        <a:lnTo>
                          <a:pt x="171" y="208"/>
                        </a:lnTo>
                        <a:lnTo>
                          <a:pt x="171" y="208"/>
                        </a:lnTo>
                        <a:lnTo>
                          <a:pt x="176" y="213"/>
                        </a:lnTo>
                        <a:lnTo>
                          <a:pt x="176" y="213"/>
                        </a:lnTo>
                        <a:lnTo>
                          <a:pt x="182" y="216"/>
                        </a:lnTo>
                        <a:lnTo>
                          <a:pt x="185" y="216"/>
                        </a:lnTo>
                        <a:lnTo>
                          <a:pt x="185" y="216"/>
                        </a:lnTo>
                        <a:lnTo>
                          <a:pt x="185" y="216"/>
                        </a:lnTo>
                        <a:lnTo>
                          <a:pt x="192" y="214"/>
                        </a:lnTo>
                        <a:lnTo>
                          <a:pt x="196" y="211"/>
                        </a:lnTo>
                        <a:lnTo>
                          <a:pt x="203" y="203"/>
                        </a:lnTo>
                        <a:lnTo>
                          <a:pt x="203" y="203"/>
                        </a:lnTo>
                        <a:lnTo>
                          <a:pt x="208" y="197"/>
                        </a:lnTo>
                        <a:lnTo>
                          <a:pt x="208" y="197"/>
                        </a:lnTo>
                        <a:lnTo>
                          <a:pt x="211" y="194"/>
                        </a:lnTo>
                        <a:lnTo>
                          <a:pt x="216" y="192"/>
                        </a:lnTo>
                        <a:lnTo>
                          <a:pt x="225" y="190"/>
                        </a:lnTo>
                        <a:lnTo>
                          <a:pt x="225" y="190"/>
                        </a:lnTo>
                        <a:lnTo>
                          <a:pt x="233" y="189"/>
                        </a:lnTo>
                        <a:lnTo>
                          <a:pt x="238" y="184"/>
                        </a:lnTo>
                        <a:lnTo>
                          <a:pt x="238" y="184"/>
                        </a:lnTo>
                        <a:lnTo>
                          <a:pt x="241" y="181"/>
                        </a:lnTo>
                        <a:lnTo>
                          <a:pt x="241" y="176"/>
                        </a:lnTo>
                        <a:lnTo>
                          <a:pt x="241" y="170"/>
                        </a:lnTo>
                        <a:lnTo>
                          <a:pt x="241" y="170"/>
                        </a:lnTo>
                        <a:lnTo>
                          <a:pt x="241" y="168"/>
                        </a:lnTo>
                        <a:lnTo>
                          <a:pt x="241" y="168"/>
                        </a:lnTo>
                        <a:lnTo>
                          <a:pt x="241" y="162"/>
                        </a:lnTo>
                        <a:lnTo>
                          <a:pt x="243" y="159"/>
                        </a:lnTo>
                        <a:lnTo>
                          <a:pt x="243" y="159"/>
                        </a:lnTo>
                        <a:lnTo>
                          <a:pt x="246" y="154"/>
                        </a:lnTo>
                        <a:lnTo>
                          <a:pt x="249" y="149"/>
                        </a:lnTo>
                        <a:lnTo>
                          <a:pt x="251" y="141"/>
                        </a:lnTo>
                        <a:lnTo>
                          <a:pt x="249" y="138"/>
                        </a:lnTo>
                        <a:lnTo>
                          <a:pt x="248" y="135"/>
                        </a:lnTo>
                        <a:lnTo>
                          <a:pt x="248" y="135"/>
                        </a:lnTo>
                        <a:lnTo>
                          <a:pt x="249" y="131"/>
                        </a:lnTo>
                        <a:lnTo>
                          <a:pt x="249" y="131"/>
                        </a:lnTo>
                        <a:lnTo>
                          <a:pt x="254" y="125"/>
                        </a:lnTo>
                        <a:lnTo>
                          <a:pt x="254" y="117"/>
                        </a:lnTo>
                        <a:lnTo>
                          <a:pt x="252" y="109"/>
                        </a:lnTo>
                        <a:lnTo>
                          <a:pt x="248" y="103"/>
                        </a:lnTo>
                        <a:lnTo>
                          <a:pt x="248" y="103"/>
                        </a:lnTo>
                        <a:close/>
                        <a:moveTo>
                          <a:pt x="230" y="143"/>
                        </a:moveTo>
                        <a:lnTo>
                          <a:pt x="230" y="143"/>
                        </a:lnTo>
                        <a:lnTo>
                          <a:pt x="228" y="146"/>
                        </a:lnTo>
                        <a:lnTo>
                          <a:pt x="228" y="146"/>
                        </a:lnTo>
                        <a:lnTo>
                          <a:pt x="224" y="152"/>
                        </a:lnTo>
                        <a:lnTo>
                          <a:pt x="222" y="157"/>
                        </a:lnTo>
                        <a:lnTo>
                          <a:pt x="222" y="168"/>
                        </a:lnTo>
                        <a:lnTo>
                          <a:pt x="222" y="168"/>
                        </a:lnTo>
                        <a:lnTo>
                          <a:pt x="222" y="171"/>
                        </a:lnTo>
                        <a:lnTo>
                          <a:pt x="222" y="171"/>
                        </a:lnTo>
                        <a:lnTo>
                          <a:pt x="214" y="173"/>
                        </a:lnTo>
                        <a:lnTo>
                          <a:pt x="206" y="175"/>
                        </a:lnTo>
                        <a:lnTo>
                          <a:pt x="200" y="179"/>
                        </a:lnTo>
                        <a:lnTo>
                          <a:pt x="193" y="184"/>
                        </a:lnTo>
                        <a:lnTo>
                          <a:pt x="193" y="184"/>
                        </a:lnTo>
                        <a:lnTo>
                          <a:pt x="187" y="192"/>
                        </a:lnTo>
                        <a:lnTo>
                          <a:pt x="187" y="192"/>
                        </a:lnTo>
                        <a:lnTo>
                          <a:pt x="185" y="195"/>
                        </a:lnTo>
                        <a:lnTo>
                          <a:pt x="185" y="195"/>
                        </a:lnTo>
                        <a:lnTo>
                          <a:pt x="181" y="192"/>
                        </a:lnTo>
                        <a:lnTo>
                          <a:pt x="181" y="192"/>
                        </a:lnTo>
                        <a:lnTo>
                          <a:pt x="176" y="189"/>
                        </a:lnTo>
                        <a:lnTo>
                          <a:pt x="173" y="186"/>
                        </a:lnTo>
                        <a:lnTo>
                          <a:pt x="173" y="186"/>
                        </a:lnTo>
                        <a:lnTo>
                          <a:pt x="169" y="179"/>
                        </a:lnTo>
                        <a:lnTo>
                          <a:pt x="169" y="179"/>
                        </a:lnTo>
                        <a:lnTo>
                          <a:pt x="165" y="173"/>
                        </a:lnTo>
                        <a:lnTo>
                          <a:pt x="161" y="171"/>
                        </a:lnTo>
                        <a:lnTo>
                          <a:pt x="157" y="170"/>
                        </a:lnTo>
                        <a:lnTo>
                          <a:pt x="157" y="170"/>
                        </a:lnTo>
                        <a:lnTo>
                          <a:pt x="158" y="163"/>
                        </a:lnTo>
                        <a:lnTo>
                          <a:pt x="155" y="159"/>
                        </a:lnTo>
                        <a:lnTo>
                          <a:pt x="155" y="159"/>
                        </a:lnTo>
                        <a:lnTo>
                          <a:pt x="152" y="155"/>
                        </a:lnTo>
                        <a:lnTo>
                          <a:pt x="149" y="154"/>
                        </a:lnTo>
                        <a:lnTo>
                          <a:pt x="144" y="152"/>
                        </a:lnTo>
                        <a:lnTo>
                          <a:pt x="144" y="152"/>
                        </a:lnTo>
                        <a:lnTo>
                          <a:pt x="144" y="152"/>
                        </a:lnTo>
                        <a:lnTo>
                          <a:pt x="141" y="152"/>
                        </a:lnTo>
                        <a:lnTo>
                          <a:pt x="137" y="152"/>
                        </a:lnTo>
                        <a:lnTo>
                          <a:pt x="137" y="152"/>
                        </a:lnTo>
                        <a:lnTo>
                          <a:pt x="123" y="154"/>
                        </a:lnTo>
                        <a:lnTo>
                          <a:pt x="117" y="155"/>
                        </a:lnTo>
                        <a:lnTo>
                          <a:pt x="110" y="160"/>
                        </a:lnTo>
                        <a:lnTo>
                          <a:pt x="110" y="160"/>
                        </a:lnTo>
                        <a:lnTo>
                          <a:pt x="109" y="160"/>
                        </a:lnTo>
                        <a:lnTo>
                          <a:pt x="109" y="160"/>
                        </a:lnTo>
                        <a:lnTo>
                          <a:pt x="107" y="159"/>
                        </a:lnTo>
                        <a:lnTo>
                          <a:pt x="107" y="159"/>
                        </a:lnTo>
                        <a:lnTo>
                          <a:pt x="101" y="154"/>
                        </a:lnTo>
                        <a:lnTo>
                          <a:pt x="96" y="151"/>
                        </a:lnTo>
                        <a:lnTo>
                          <a:pt x="91" y="151"/>
                        </a:lnTo>
                        <a:lnTo>
                          <a:pt x="91" y="151"/>
                        </a:lnTo>
                        <a:lnTo>
                          <a:pt x="86" y="151"/>
                        </a:lnTo>
                        <a:lnTo>
                          <a:pt x="80" y="154"/>
                        </a:lnTo>
                        <a:lnTo>
                          <a:pt x="80" y="154"/>
                        </a:lnTo>
                        <a:lnTo>
                          <a:pt x="75" y="157"/>
                        </a:lnTo>
                        <a:lnTo>
                          <a:pt x="75" y="157"/>
                        </a:lnTo>
                        <a:lnTo>
                          <a:pt x="75" y="157"/>
                        </a:lnTo>
                        <a:lnTo>
                          <a:pt x="75" y="157"/>
                        </a:lnTo>
                        <a:lnTo>
                          <a:pt x="73" y="155"/>
                        </a:lnTo>
                        <a:lnTo>
                          <a:pt x="73" y="155"/>
                        </a:lnTo>
                        <a:lnTo>
                          <a:pt x="67" y="151"/>
                        </a:lnTo>
                        <a:lnTo>
                          <a:pt x="59" y="146"/>
                        </a:lnTo>
                        <a:lnTo>
                          <a:pt x="51" y="143"/>
                        </a:lnTo>
                        <a:lnTo>
                          <a:pt x="45" y="141"/>
                        </a:lnTo>
                        <a:lnTo>
                          <a:pt x="45" y="141"/>
                        </a:lnTo>
                        <a:lnTo>
                          <a:pt x="45" y="141"/>
                        </a:lnTo>
                        <a:lnTo>
                          <a:pt x="45" y="141"/>
                        </a:lnTo>
                        <a:lnTo>
                          <a:pt x="40" y="143"/>
                        </a:lnTo>
                        <a:lnTo>
                          <a:pt x="40" y="143"/>
                        </a:lnTo>
                        <a:lnTo>
                          <a:pt x="38" y="143"/>
                        </a:lnTo>
                        <a:lnTo>
                          <a:pt x="38" y="143"/>
                        </a:lnTo>
                        <a:lnTo>
                          <a:pt x="35" y="138"/>
                        </a:lnTo>
                        <a:lnTo>
                          <a:pt x="32" y="133"/>
                        </a:lnTo>
                        <a:lnTo>
                          <a:pt x="22" y="128"/>
                        </a:lnTo>
                        <a:lnTo>
                          <a:pt x="22" y="128"/>
                        </a:lnTo>
                        <a:lnTo>
                          <a:pt x="21" y="120"/>
                        </a:lnTo>
                        <a:lnTo>
                          <a:pt x="19" y="114"/>
                        </a:lnTo>
                        <a:lnTo>
                          <a:pt x="19" y="114"/>
                        </a:lnTo>
                        <a:lnTo>
                          <a:pt x="21" y="107"/>
                        </a:lnTo>
                        <a:lnTo>
                          <a:pt x="21" y="103"/>
                        </a:lnTo>
                        <a:lnTo>
                          <a:pt x="21" y="103"/>
                        </a:lnTo>
                        <a:lnTo>
                          <a:pt x="22" y="96"/>
                        </a:lnTo>
                        <a:lnTo>
                          <a:pt x="22" y="96"/>
                        </a:lnTo>
                        <a:lnTo>
                          <a:pt x="22" y="91"/>
                        </a:lnTo>
                        <a:lnTo>
                          <a:pt x="22" y="88"/>
                        </a:lnTo>
                        <a:lnTo>
                          <a:pt x="22" y="88"/>
                        </a:lnTo>
                        <a:lnTo>
                          <a:pt x="22" y="87"/>
                        </a:lnTo>
                        <a:lnTo>
                          <a:pt x="22" y="87"/>
                        </a:lnTo>
                        <a:lnTo>
                          <a:pt x="22" y="85"/>
                        </a:lnTo>
                        <a:lnTo>
                          <a:pt x="22" y="85"/>
                        </a:lnTo>
                        <a:lnTo>
                          <a:pt x="30" y="77"/>
                        </a:lnTo>
                        <a:lnTo>
                          <a:pt x="34" y="71"/>
                        </a:lnTo>
                        <a:lnTo>
                          <a:pt x="37" y="64"/>
                        </a:lnTo>
                        <a:lnTo>
                          <a:pt x="37" y="58"/>
                        </a:lnTo>
                        <a:lnTo>
                          <a:pt x="37" y="58"/>
                        </a:lnTo>
                        <a:lnTo>
                          <a:pt x="38" y="53"/>
                        </a:lnTo>
                        <a:lnTo>
                          <a:pt x="42" y="52"/>
                        </a:lnTo>
                        <a:lnTo>
                          <a:pt x="42" y="52"/>
                        </a:lnTo>
                        <a:lnTo>
                          <a:pt x="54" y="45"/>
                        </a:lnTo>
                        <a:lnTo>
                          <a:pt x="64" y="39"/>
                        </a:lnTo>
                        <a:lnTo>
                          <a:pt x="69" y="34"/>
                        </a:lnTo>
                        <a:lnTo>
                          <a:pt x="72" y="31"/>
                        </a:lnTo>
                        <a:lnTo>
                          <a:pt x="72" y="31"/>
                        </a:lnTo>
                        <a:lnTo>
                          <a:pt x="80" y="29"/>
                        </a:lnTo>
                        <a:lnTo>
                          <a:pt x="80" y="29"/>
                        </a:lnTo>
                        <a:lnTo>
                          <a:pt x="89" y="28"/>
                        </a:lnTo>
                        <a:lnTo>
                          <a:pt x="99" y="24"/>
                        </a:lnTo>
                        <a:lnTo>
                          <a:pt x="105" y="20"/>
                        </a:lnTo>
                        <a:lnTo>
                          <a:pt x="105" y="20"/>
                        </a:lnTo>
                        <a:lnTo>
                          <a:pt x="110" y="20"/>
                        </a:lnTo>
                        <a:lnTo>
                          <a:pt x="110" y="20"/>
                        </a:lnTo>
                        <a:lnTo>
                          <a:pt x="118" y="24"/>
                        </a:lnTo>
                        <a:lnTo>
                          <a:pt x="123" y="26"/>
                        </a:lnTo>
                        <a:lnTo>
                          <a:pt x="128" y="28"/>
                        </a:lnTo>
                        <a:lnTo>
                          <a:pt x="128" y="28"/>
                        </a:lnTo>
                        <a:lnTo>
                          <a:pt x="134" y="26"/>
                        </a:lnTo>
                        <a:lnTo>
                          <a:pt x="139" y="23"/>
                        </a:lnTo>
                        <a:lnTo>
                          <a:pt x="139" y="23"/>
                        </a:lnTo>
                        <a:lnTo>
                          <a:pt x="141" y="26"/>
                        </a:lnTo>
                        <a:lnTo>
                          <a:pt x="144" y="31"/>
                        </a:lnTo>
                        <a:lnTo>
                          <a:pt x="147" y="34"/>
                        </a:lnTo>
                        <a:lnTo>
                          <a:pt x="153" y="36"/>
                        </a:lnTo>
                        <a:lnTo>
                          <a:pt x="153" y="36"/>
                        </a:lnTo>
                        <a:lnTo>
                          <a:pt x="161" y="34"/>
                        </a:lnTo>
                        <a:lnTo>
                          <a:pt x="161" y="34"/>
                        </a:lnTo>
                        <a:lnTo>
                          <a:pt x="163" y="32"/>
                        </a:lnTo>
                        <a:lnTo>
                          <a:pt x="163" y="32"/>
                        </a:lnTo>
                        <a:lnTo>
                          <a:pt x="168" y="34"/>
                        </a:lnTo>
                        <a:lnTo>
                          <a:pt x="168" y="34"/>
                        </a:lnTo>
                        <a:lnTo>
                          <a:pt x="171" y="36"/>
                        </a:lnTo>
                        <a:lnTo>
                          <a:pt x="171" y="36"/>
                        </a:lnTo>
                        <a:lnTo>
                          <a:pt x="173" y="37"/>
                        </a:lnTo>
                        <a:lnTo>
                          <a:pt x="173" y="37"/>
                        </a:lnTo>
                        <a:lnTo>
                          <a:pt x="177" y="44"/>
                        </a:lnTo>
                        <a:lnTo>
                          <a:pt x="182" y="45"/>
                        </a:lnTo>
                        <a:lnTo>
                          <a:pt x="187" y="47"/>
                        </a:lnTo>
                        <a:lnTo>
                          <a:pt x="187" y="47"/>
                        </a:lnTo>
                        <a:lnTo>
                          <a:pt x="190" y="45"/>
                        </a:lnTo>
                        <a:lnTo>
                          <a:pt x="190" y="45"/>
                        </a:lnTo>
                        <a:lnTo>
                          <a:pt x="192" y="47"/>
                        </a:lnTo>
                        <a:lnTo>
                          <a:pt x="192" y="47"/>
                        </a:lnTo>
                        <a:lnTo>
                          <a:pt x="195" y="50"/>
                        </a:lnTo>
                        <a:lnTo>
                          <a:pt x="195" y="50"/>
                        </a:lnTo>
                        <a:lnTo>
                          <a:pt x="195" y="52"/>
                        </a:lnTo>
                        <a:lnTo>
                          <a:pt x="195" y="52"/>
                        </a:lnTo>
                        <a:lnTo>
                          <a:pt x="196" y="56"/>
                        </a:lnTo>
                        <a:lnTo>
                          <a:pt x="200" y="60"/>
                        </a:lnTo>
                        <a:lnTo>
                          <a:pt x="204" y="63"/>
                        </a:lnTo>
                        <a:lnTo>
                          <a:pt x="212" y="64"/>
                        </a:lnTo>
                        <a:lnTo>
                          <a:pt x="212" y="64"/>
                        </a:lnTo>
                        <a:lnTo>
                          <a:pt x="212" y="66"/>
                        </a:lnTo>
                        <a:lnTo>
                          <a:pt x="212" y="66"/>
                        </a:lnTo>
                        <a:lnTo>
                          <a:pt x="214" y="71"/>
                        </a:lnTo>
                        <a:lnTo>
                          <a:pt x="217" y="75"/>
                        </a:lnTo>
                        <a:lnTo>
                          <a:pt x="224" y="83"/>
                        </a:lnTo>
                        <a:lnTo>
                          <a:pt x="224" y="83"/>
                        </a:lnTo>
                        <a:lnTo>
                          <a:pt x="227" y="88"/>
                        </a:lnTo>
                        <a:lnTo>
                          <a:pt x="230" y="95"/>
                        </a:lnTo>
                        <a:lnTo>
                          <a:pt x="230" y="95"/>
                        </a:lnTo>
                        <a:lnTo>
                          <a:pt x="230" y="96"/>
                        </a:lnTo>
                        <a:lnTo>
                          <a:pt x="230" y="96"/>
                        </a:lnTo>
                        <a:lnTo>
                          <a:pt x="228" y="104"/>
                        </a:lnTo>
                        <a:lnTo>
                          <a:pt x="230" y="111"/>
                        </a:lnTo>
                        <a:lnTo>
                          <a:pt x="233" y="115"/>
                        </a:lnTo>
                        <a:lnTo>
                          <a:pt x="233" y="115"/>
                        </a:lnTo>
                        <a:lnTo>
                          <a:pt x="235" y="119"/>
                        </a:lnTo>
                        <a:lnTo>
                          <a:pt x="235" y="119"/>
                        </a:lnTo>
                        <a:lnTo>
                          <a:pt x="235" y="119"/>
                        </a:lnTo>
                        <a:lnTo>
                          <a:pt x="235" y="119"/>
                        </a:lnTo>
                        <a:lnTo>
                          <a:pt x="230" y="127"/>
                        </a:lnTo>
                        <a:lnTo>
                          <a:pt x="228" y="133"/>
                        </a:lnTo>
                        <a:lnTo>
                          <a:pt x="228" y="138"/>
                        </a:lnTo>
                        <a:lnTo>
                          <a:pt x="230" y="143"/>
                        </a:lnTo>
                        <a:lnTo>
                          <a:pt x="230" y="14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sp>
                <p:nvSpPr>
                  <p:cNvPr id="20" name="Freeform 235"/>
                  <p:cNvSpPr>
                    <a:spLocks noEditPoints="1"/>
                  </p:cNvSpPr>
                  <p:nvPr/>
                </p:nvSpPr>
                <p:spPr bwMode="auto">
                  <a:xfrm>
                    <a:off x="7789863" y="4140200"/>
                    <a:ext cx="315913" cy="371475"/>
                  </a:xfrm>
                  <a:custGeom>
                    <a:avLst/>
                    <a:gdLst>
                      <a:gd name="T0" fmla="*/ 381 w 397"/>
                      <a:gd name="T1" fmla="*/ 85 h 468"/>
                      <a:gd name="T2" fmla="*/ 340 w 397"/>
                      <a:gd name="T3" fmla="*/ 39 h 468"/>
                      <a:gd name="T4" fmla="*/ 260 w 397"/>
                      <a:gd name="T5" fmla="*/ 5 h 468"/>
                      <a:gd name="T6" fmla="*/ 220 w 397"/>
                      <a:gd name="T7" fmla="*/ 0 h 468"/>
                      <a:gd name="T8" fmla="*/ 126 w 397"/>
                      <a:gd name="T9" fmla="*/ 18 h 468"/>
                      <a:gd name="T10" fmla="*/ 71 w 397"/>
                      <a:gd name="T11" fmla="*/ 58 h 468"/>
                      <a:gd name="T12" fmla="*/ 47 w 397"/>
                      <a:gd name="T13" fmla="*/ 106 h 468"/>
                      <a:gd name="T14" fmla="*/ 36 w 397"/>
                      <a:gd name="T15" fmla="*/ 160 h 468"/>
                      <a:gd name="T16" fmla="*/ 12 w 397"/>
                      <a:gd name="T17" fmla="*/ 221 h 468"/>
                      <a:gd name="T18" fmla="*/ 1 w 397"/>
                      <a:gd name="T19" fmla="*/ 238 h 468"/>
                      <a:gd name="T20" fmla="*/ 1 w 397"/>
                      <a:gd name="T21" fmla="*/ 253 h 468"/>
                      <a:gd name="T22" fmla="*/ 22 w 397"/>
                      <a:gd name="T23" fmla="*/ 267 h 468"/>
                      <a:gd name="T24" fmla="*/ 28 w 397"/>
                      <a:gd name="T25" fmla="*/ 272 h 468"/>
                      <a:gd name="T26" fmla="*/ 27 w 397"/>
                      <a:gd name="T27" fmla="*/ 289 h 468"/>
                      <a:gd name="T28" fmla="*/ 35 w 397"/>
                      <a:gd name="T29" fmla="*/ 301 h 468"/>
                      <a:gd name="T30" fmla="*/ 41 w 397"/>
                      <a:gd name="T31" fmla="*/ 323 h 468"/>
                      <a:gd name="T32" fmla="*/ 43 w 397"/>
                      <a:gd name="T33" fmla="*/ 350 h 468"/>
                      <a:gd name="T34" fmla="*/ 68 w 397"/>
                      <a:gd name="T35" fmla="*/ 377 h 468"/>
                      <a:gd name="T36" fmla="*/ 99 w 397"/>
                      <a:gd name="T37" fmla="*/ 380 h 468"/>
                      <a:gd name="T38" fmla="*/ 121 w 397"/>
                      <a:gd name="T39" fmla="*/ 380 h 468"/>
                      <a:gd name="T40" fmla="*/ 132 w 397"/>
                      <a:gd name="T41" fmla="*/ 392 h 468"/>
                      <a:gd name="T42" fmla="*/ 145 w 397"/>
                      <a:gd name="T43" fmla="*/ 428 h 468"/>
                      <a:gd name="T44" fmla="*/ 150 w 397"/>
                      <a:gd name="T45" fmla="*/ 462 h 468"/>
                      <a:gd name="T46" fmla="*/ 158 w 397"/>
                      <a:gd name="T47" fmla="*/ 468 h 468"/>
                      <a:gd name="T48" fmla="*/ 325 w 397"/>
                      <a:gd name="T49" fmla="*/ 419 h 468"/>
                      <a:gd name="T50" fmla="*/ 329 w 397"/>
                      <a:gd name="T51" fmla="*/ 409 h 468"/>
                      <a:gd name="T52" fmla="*/ 330 w 397"/>
                      <a:gd name="T53" fmla="*/ 350 h 468"/>
                      <a:gd name="T54" fmla="*/ 353 w 397"/>
                      <a:gd name="T55" fmla="*/ 283 h 468"/>
                      <a:gd name="T56" fmla="*/ 386 w 397"/>
                      <a:gd name="T57" fmla="*/ 222 h 468"/>
                      <a:gd name="T58" fmla="*/ 397 w 397"/>
                      <a:gd name="T59" fmla="*/ 165 h 468"/>
                      <a:gd name="T60" fmla="*/ 353 w 397"/>
                      <a:gd name="T61" fmla="*/ 245 h 468"/>
                      <a:gd name="T62" fmla="*/ 329 w 397"/>
                      <a:gd name="T63" fmla="*/ 291 h 468"/>
                      <a:gd name="T64" fmla="*/ 309 w 397"/>
                      <a:gd name="T65" fmla="*/ 358 h 468"/>
                      <a:gd name="T66" fmla="*/ 164 w 397"/>
                      <a:gd name="T67" fmla="*/ 446 h 468"/>
                      <a:gd name="T68" fmla="*/ 159 w 397"/>
                      <a:gd name="T69" fmla="*/ 398 h 468"/>
                      <a:gd name="T70" fmla="*/ 139 w 397"/>
                      <a:gd name="T71" fmla="*/ 371 h 468"/>
                      <a:gd name="T72" fmla="*/ 121 w 397"/>
                      <a:gd name="T73" fmla="*/ 360 h 468"/>
                      <a:gd name="T74" fmla="*/ 97 w 397"/>
                      <a:gd name="T75" fmla="*/ 361 h 468"/>
                      <a:gd name="T76" fmla="*/ 76 w 397"/>
                      <a:gd name="T77" fmla="*/ 361 h 468"/>
                      <a:gd name="T78" fmla="*/ 62 w 397"/>
                      <a:gd name="T79" fmla="*/ 345 h 468"/>
                      <a:gd name="T80" fmla="*/ 60 w 397"/>
                      <a:gd name="T81" fmla="*/ 320 h 468"/>
                      <a:gd name="T82" fmla="*/ 52 w 397"/>
                      <a:gd name="T83" fmla="*/ 307 h 468"/>
                      <a:gd name="T84" fmla="*/ 55 w 397"/>
                      <a:gd name="T85" fmla="*/ 301 h 468"/>
                      <a:gd name="T86" fmla="*/ 54 w 397"/>
                      <a:gd name="T87" fmla="*/ 289 h 468"/>
                      <a:gd name="T88" fmla="*/ 46 w 397"/>
                      <a:gd name="T89" fmla="*/ 285 h 468"/>
                      <a:gd name="T90" fmla="*/ 49 w 397"/>
                      <a:gd name="T91" fmla="*/ 270 h 468"/>
                      <a:gd name="T92" fmla="*/ 49 w 397"/>
                      <a:gd name="T93" fmla="*/ 253 h 468"/>
                      <a:gd name="T94" fmla="*/ 32 w 397"/>
                      <a:gd name="T95" fmla="*/ 248 h 468"/>
                      <a:gd name="T96" fmla="*/ 19 w 397"/>
                      <a:gd name="T97" fmla="*/ 246 h 468"/>
                      <a:gd name="T98" fmla="*/ 25 w 397"/>
                      <a:gd name="T99" fmla="*/ 235 h 468"/>
                      <a:gd name="T100" fmla="*/ 52 w 397"/>
                      <a:gd name="T101" fmla="*/ 179 h 468"/>
                      <a:gd name="T102" fmla="*/ 62 w 397"/>
                      <a:gd name="T103" fmla="*/ 122 h 468"/>
                      <a:gd name="T104" fmla="*/ 94 w 397"/>
                      <a:gd name="T105" fmla="*/ 64 h 468"/>
                      <a:gd name="T106" fmla="*/ 143 w 397"/>
                      <a:gd name="T107" fmla="*/ 32 h 468"/>
                      <a:gd name="T108" fmla="*/ 220 w 397"/>
                      <a:gd name="T109" fmla="*/ 19 h 468"/>
                      <a:gd name="T110" fmla="*/ 255 w 397"/>
                      <a:gd name="T111" fmla="*/ 24 h 468"/>
                      <a:gd name="T112" fmla="*/ 325 w 397"/>
                      <a:gd name="T113" fmla="*/ 53 h 468"/>
                      <a:gd name="T114" fmla="*/ 364 w 397"/>
                      <a:gd name="T115" fmla="*/ 93 h 468"/>
                      <a:gd name="T116" fmla="*/ 378 w 397"/>
                      <a:gd name="T117" fmla="*/ 163 h 468"/>
                      <a:gd name="T118" fmla="*/ 369 w 397"/>
                      <a:gd name="T119" fmla="*/ 21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7" h="468">
                        <a:moveTo>
                          <a:pt x="391" y="117"/>
                        </a:moveTo>
                        <a:lnTo>
                          <a:pt x="391" y="117"/>
                        </a:lnTo>
                        <a:lnTo>
                          <a:pt x="388" y="101"/>
                        </a:lnTo>
                        <a:lnTo>
                          <a:pt x="381" y="85"/>
                        </a:lnTo>
                        <a:lnTo>
                          <a:pt x="373" y="71"/>
                        </a:lnTo>
                        <a:lnTo>
                          <a:pt x="364" y="59"/>
                        </a:lnTo>
                        <a:lnTo>
                          <a:pt x="353" y="48"/>
                        </a:lnTo>
                        <a:lnTo>
                          <a:pt x="340" y="39"/>
                        </a:lnTo>
                        <a:lnTo>
                          <a:pt x="325" y="31"/>
                        </a:lnTo>
                        <a:lnTo>
                          <a:pt x="313" y="23"/>
                        </a:lnTo>
                        <a:lnTo>
                          <a:pt x="285" y="13"/>
                        </a:lnTo>
                        <a:lnTo>
                          <a:pt x="260" y="5"/>
                        </a:lnTo>
                        <a:lnTo>
                          <a:pt x="239" y="2"/>
                        </a:lnTo>
                        <a:lnTo>
                          <a:pt x="226" y="0"/>
                        </a:lnTo>
                        <a:lnTo>
                          <a:pt x="220" y="0"/>
                        </a:lnTo>
                        <a:lnTo>
                          <a:pt x="220" y="0"/>
                        </a:lnTo>
                        <a:lnTo>
                          <a:pt x="191" y="2"/>
                        </a:lnTo>
                        <a:lnTo>
                          <a:pt x="167" y="5"/>
                        </a:lnTo>
                        <a:lnTo>
                          <a:pt x="145" y="11"/>
                        </a:lnTo>
                        <a:lnTo>
                          <a:pt x="126" y="18"/>
                        </a:lnTo>
                        <a:lnTo>
                          <a:pt x="110" y="26"/>
                        </a:lnTo>
                        <a:lnTo>
                          <a:pt x="95" y="37"/>
                        </a:lnTo>
                        <a:lnTo>
                          <a:pt x="83" y="47"/>
                        </a:lnTo>
                        <a:lnTo>
                          <a:pt x="71" y="58"/>
                        </a:lnTo>
                        <a:lnTo>
                          <a:pt x="63" y="71"/>
                        </a:lnTo>
                        <a:lnTo>
                          <a:pt x="57" y="82"/>
                        </a:lnTo>
                        <a:lnTo>
                          <a:pt x="51" y="93"/>
                        </a:lnTo>
                        <a:lnTo>
                          <a:pt x="47" y="106"/>
                        </a:lnTo>
                        <a:lnTo>
                          <a:pt x="43" y="125"/>
                        </a:lnTo>
                        <a:lnTo>
                          <a:pt x="40" y="141"/>
                        </a:lnTo>
                        <a:lnTo>
                          <a:pt x="40" y="141"/>
                        </a:lnTo>
                        <a:lnTo>
                          <a:pt x="36" y="160"/>
                        </a:lnTo>
                        <a:lnTo>
                          <a:pt x="32" y="184"/>
                        </a:lnTo>
                        <a:lnTo>
                          <a:pt x="22" y="205"/>
                        </a:lnTo>
                        <a:lnTo>
                          <a:pt x="17" y="214"/>
                        </a:lnTo>
                        <a:lnTo>
                          <a:pt x="12" y="221"/>
                        </a:lnTo>
                        <a:lnTo>
                          <a:pt x="12" y="221"/>
                        </a:lnTo>
                        <a:lnTo>
                          <a:pt x="8" y="225"/>
                        </a:lnTo>
                        <a:lnTo>
                          <a:pt x="3" y="233"/>
                        </a:lnTo>
                        <a:lnTo>
                          <a:pt x="1" y="238"/>
                        </a:lnTo>
                        <a:lnTo>
                          <a:pt x="0" y="243"/>
                        </a:lnTo>
                        <a:lnTo>
                          <a:pt x="0" y="248"/>
                        </a:lnTo>
                        <a:lnTo>
                          <a:pt x="1" y="253"/>
                        </a:lnTo>
                        <a:lnTo>
                          <a:pt x="1" y="253"/>
                        </a:lnTo>
                        <a:lnTo>
                          <a:pt x="3" y="257"/>
                        </a:lnTo>
                        <a:lnTo>
                          <a:pt x="6" y="261"/>
                        </a:lnTo>
                        <a:lnTo>
                          <a:pt x="14" y="265"/>
                        </a:lnTo>
                        <a:lnTo>
                          <a:pt x="22" y="267"/>
                        </a:lnTo>
                        <a:lnTo>
                          <a:pt x="30" y="267"/>
                        </a:lnTo>
                        <a:lnTo>
                          <a:pt x="30" y="267"/>
                        </a:lnTo>
                        <a:lnTo>
                          <a:pt x="28" y="272"/>
                        </a:lnTo>
                        <a:lnTo>
                          <a:pt x="28" y="272"/>
                        </a:lnTo>
                        <a:lnTo>
                          <a:pt x="28" y="278"/>
                        </a:lnTo>
                        <a:lnTo>
                          <a:pt x="27" y="285"/>
                        </a:lnTo>
                        <a:lnTo>
                          <a:pt x="27" y="285"/>
                        </a:lnTo>
                        <a:lnTo>
                          <a:pt x="27" y="289"/>
                        </a:lnTo>
                        <a:lnTo>
                          <a:pt x="28" y="293"/>
                        </a:lnTo>
                        <a:lnTo>
                          <a:pt x="32" y="297"/>
                        </a:lnTo>
                        <a:lnTo>
                          <a:pt x="35" y="301"/>
                        </a:lnTo>
                        <a:lnTo>
                          <a:pt x="35" y="301"/>
                        </a:lnTo>
                        <a:lnTo>
                          <a:pt x="33" y="307"/>
                        </a:lnTo>
                        <a:lnTo>
                          <a:pt x="35" y="312"/>
                        </a:lnTo>
                        <a:lnTo>
                          <a:pt x="36" y="318"/>
                        </a:lnTo>
                        <a:lnTo>
                          <a:pt x="41" y="323"/>
                        </a:lnTo>
                        <a:lnTo>
                          <a:pt x="41" y="323"/>
                        </a:lnTo>
                        <a:lnTo>
                          <a:pt x="41" y="339"/>
                        </a:lnTo>
                        <a:lnTo>
                          <a:pt x="41" y="339"/>
                        </a:lnTo>
                        <a:lnTo>
                          <a:pt x="43" y="350"/>
                        </a:lnTo>
                        <a:lnTo>
                          <a:pt x="47" y="360"/>
                        </a:lnTo>
                        <a:lnTo>
                          <a:pt x="52" y="366"/>
                        </a:lnTo>
                        <a:lnTo>
                          <a:pt x="60" y="372"/>
                        </a:lnTo>
                        <a:lnTo>
                          <a:pt x="68" y="377"/>
                        </a:lnTo>
                        <a:lnTo>
                          <a:pt x="78" y="380"/>
                        </a:lnTo>
                        <a:lnTo>
                          <a:pt x="87" y="382"/>
                        </a:lnTo>
                        <a:lnTo>
                          <a:pt x="97" y="380"/>
                        </a:lnTo>
                        <a:lnTo>
                          <a:pt x="99" y="380"/>
                        </a:lnTo>
                        <a:lnTo>
                          <a:pt x="99" y="380"/>
                        </a:lnTo>
                        <a:lnTo>
                          <a:pt x="115" y="379"/>
                        </a:lnTo>
                        <a:lnTo>
                          <a:pt x="115" y="379"/>
                        </a:lnTo>
                        <a:lnTo>
                          <a:pt x="121" y="380"/>
                        </a:lnTo>
                        <a:lnTo>
                          <a:pt x="124" y="382"/>
                        </a:lnTo>
                        <a:lnTo>
                          <a:pt x="124" y="382"/>
                        </a:lnTo>
                        <a:lnTo>
                          <a:pt x="132" y="392"/>
                        </a:lnTo>
                        <a:lnTo>
                          <a:pt x="132" y="392"/>
                        </a:lnTo>
                        <a:lnTo>
                          <a:pt x="137" y="398"/>
                        </a:lnTo>
                        <a:lnTo>
                          <a:pt x="142" y="404"/>
                        </a:lnTo>
                        <a:lnTo>
                          <a:pt x="143" y="414"/>
                        </a:lnTo>
                        <a:lnTo>
                          <a:pt x="145" y="428"/>
                        </a:lnTo>
                        <a:lnTo>
                          <a:pt x="145" y="428"/>
                        </a:lnTo>
                        <a:lnTo>
                          <a:pt x="147" y="449"/>
                        </a:lnTo>
                        <a:lnTo>
                          <a:pt x="148" y="459"/>
                        </a:lnTo>
                        <a:lnTo>
                          <a:pt x="150" y="462"/>
                        </a:lnTo>
                        <a:lnTo>
                          <a:pt x="150" y="462"/>
                        </a:lnTo>
                        <a:lnTo>
                          <a:pt x="153" y="467"/>
                        </a:lnTo>
                        <a:lnTo>
                          <a:pt x="158" y="468"/>
                        </a:lnTo>
                        <a:lnTo>
                          <a:pt x="158" y="468"/>
                        </a:lnTo>
                        <a:lnTo>
                          <a:pt x="161" y="467"/>
                        </a:lnTo>
                        <a:lnTo>
                          <a:pt x="322" y="420"/>
                        </a:lnTo>
                        <a:lnTo>
                          <a:pt x="322" y="420"/>
                        </a:lnTo>
                        <a:lnTo>
                          <a:pt x="325" y="419"/>
                        </a:lnTo>
                        <a:lnTo>
                          <a:pt x="327" y="416"/>
                        </a:lnTo>
                        <a:lnTo>
                          <a:pt x="329" y="412"/>
                        </a:lnTo>
                        <a:lnTo>
                          <a:pt x="329" y="409"/>
                        </a:lnTo>
                        <a:lnTo>
                          <a:pt x="329" y="409"/>
                        </a:lnTo>
                        <a:lnTo>
                          <a:pt x="329" y="396"/>
                        </a:lnTo>
                        <a:lnTo>
                          <a:pt x="327" y="382"/>
                        </a:lnTo>
                        <a:lnTo>
                          <a:pt x="329" y="368"/>
                        </a:lnTo>
                        <a:lnTo>
                          <a:pt x="330" y="350"/>
                        </a:lnTo>
                        <a:lnTo>
                          <a:pt x="333" y="334"/>
                        </a:lnTo>
                        <a:lnTo>
                          <a:pt x="338" y="317"/>
                        </a:lnTo>
                        <a:lnTo>
                          <a:pt x="345" y="299"/>
                        </a:lnTo>
                        <a:lnTo>
                          <a:pt x="353" y="283"/>
                        </a:lnTo>
                        <a:lnTo>
                          <a:pt x="353" y="283"/>
                        </a:lnTo>
                        <a:lnTo>
                          <a:pt x="370" y="254"/>
                        </a:lnTo>
                        <a:lnTo>
                          <a:pt x="370" y="254"/>
                        </a:lnTo>
                        <a:lnTo>
                          <a:pt x="386" y="222"/>
                        </a:lnTo>
                        <a:lnTo>
                          <a:pt x="393" y="210"/>
                        </a:lnTo>
                        <a:lnTo>
                          <a:pt x="396" y="197"/>
                        </a:lnTo>
                        <a:lnTo>
                          <a:pt x="397" y="182"/>
                        </a:lnTo>
                        <a:lnTo>
                          <a:pt x="397" y="165"/>
                        </a:lnTo>
                        <a:lnTo>
                          <a:pt x="396" y="144"/>
                        </a:lnTo>
                        <a:lnTo>
                          <a:pt x="391" y="117"/>
                        </a:lnTo>
                        <a:lnTo>
                          <a:pt x="391" y="117"/>
                        </a:lnTo>
                        <a:close/>
                        <a:moveTo>
                          <a:pt x="353" y="245"/>
                        </a:moveTo>
                        <a:lnTo>
                          <a:pt x="353" y="245"/>
                        </a:lnTo>
                        <a:lnTo>
                          <a:pt x="337" y="273"/>
                        </a:lnTo>
                        <a:lnTo>
                          <a:pt x="337" y="273"/>
                        </a:lnTo>
                        <a:lnTo>
                          <a:pt x="329" y="291"/>
                        </a:lnTo>
                        <a:lnTo>
                          <a:pt x="321" y="307"/>
                        </a:lnTo>
                        <a:lnTo>
                          <a:pt x="316" y="325"/>
                        </a:lnTo>
                        <a:lnTo>
                          <a:pt x="313" y="342"/>
                        </a:lnTo>
                        <a:lnTo>
                          <a:pt x="309" y="358"/>
                        </a:lnTo>
                        <a:lnTo>
                          <a:pt x="309" y="376"/>
                        </a:lnTo>
                        <a:lnTo>
                          <a:pt x="309" y="403"/>
                        </a:lnTo>
                        <a:lnTo>
                          <a:pt x="164" y="446"/>
                        </a:lnTo>
                        <a:lnTo>
                          <a:pt x="164" y="446"/>
                        </a:lnTo>
                        <a:lnTo>
                          <a:pt x="164" y="428"/>
                        </a:lnTo>
                        <a:lnTo>
                          <a:pt x="164" y="428"/>
                        </a:lnTo>
                        <a:lnTo>
                          <a:pt x="163" y="411"/>
                        </a:lnTo>
                        <a:lnTo>
                          <a:pt x="159" y="398"/>
                        </a:lnTo>
                        <a:lnTo>
                          <a:pt x="153" y="388"/>
                        </a:lnTo>
                        <a:lnTo>
                          <a:pt x="147" y="379"/>
                        </a:lnTo>
                        <a:lnTo>
                          <a:pt x="147" y="379"/>
                        </a:lnTo>
                        <a:lnTo>
                          <a:pt x="139" y="371"/>
                        </a:lnTo>
                        <a:lnTo>
                          <a:pt x="139" y="371"/>
                        </a:lnTo>
                        <a:lnTo>
                          <a:pt x="134" y="364"/>
                        </a:lnTo>
                        <a:lnTo>
                          <a:pt x="127" y="361"/>
                        </a:lnTo>
                        <a:lnTo>
                          <a:pt x="121" y="360"/>
                        </a:lnTo>
                        <a:lnTo>
                          <a:pt x="115" y="360"/>
                        </a:lnTo>
                        <a:lnTo>
                          <a:pt x="115" y="360"/>
                        </a:lnTo>
                        <a:lnTo>
                          <a:pt x="105" y="360"/>
                        </a:lnTo>
                        <a:lnTo>
                          <a:pt x="97" y="361"/>
                        </a:lnTo>
                        <a:lnTo>
                          <a:pt x="94" y="363"/>
                        </a:lnTo>
                        <a:lnTo>
                          <a:pt x="94" y="363"/>
                        </a:lnTo>
                        <a:lnTo>
                          <a:pt x="83" y="361"/>
                        </a:lnTo>
                        <a:lnTo>
                          <a:pt x="76" y="361"/>
                        </a:lnTo>
                        <a:lnTo>
                          <a:pt x="71" y="358"/>
                        </a:lnTo>
                        <a:lnTo>
                          <a:pt x="67" y="355"/>
                        </a:lnTo>
                        <a:lnTo>
                          <a:pt x="63" y="350"/>
                        </a:lnTo>
                        <a:lnTo>
                          <a:pt x="62" y="345"/>
                        </a:lnTo>
                        <a:lnTo>
                          <a:pt x="60" y="339"/>
                        </a:lnTo>
                        <a:lnTo>
                          <a:pt x="60" y="339"/>
                        </a:lnTo>
                        <a:lnTo>
                          <a:pt x="60" y="328"/>
                        </a:lnTo>
                        <a:lnTo>
                          <a:pt x="60" y="320"/>
                        </a:lnTo>
                        <a:lnTo>
                          <a:pt x="57" y="315"/>
                        </a:lnTo>
                        <a:lnTo>
                          <a:pt x="54" y="310"/>
                        </a:lnTo>
                        <a:lnTo>
                          <a:pt x="54" y="310"/>
                        </a:lnTo>
                        <a:lnTo>
                          <a:pt x="52" y="307"/>
                        </a:lnTo>
                        <a:lnTo>
                          <a:pt x="54" y="304"/>
                        </a:lnTo>
                        <a:lnTo>
                          <a:pt x="54" y="304"/>
                        </a:lnTo>
                        <a:lnTo>
                          <a:pt x="55" y="301"/>
                        </a:lnTo>
                        <a:lnTo>
                          <a:pt x="55" y="301"/>
                        </a:lnTo>
                        <a:lnTo>
                          <a:pt x="57" y="297"/>
                        </a:lnTo>
                        <a:lnTo>
                          <a:pt x="57" y="293"/>
                        </a:lnTo>
                        <a:lnTo>
                          <a:pt x="57" y="293"/>
                        </a:lnTo>
                        <a:lnTo>
                          <a:pt x="54" y="289"/>
                        </a:lnTo>
                        <a:lnTo>
                          <a:pt x="51" y="288"/>
                        </a:lnTo>
                        <a:lnTo>
                          <a:pt x="51" y="288"/>
                        </a:lnTo>
                        <a:lnTo>
                          <a:pt x="46" y="286"/>
                        </a:lnTo>
                        <a:lnTo>
                          <a:pt x="46" y="285"/>
                        </a:lnTo>
                        <a:lnTo>
                          <a:pt x="46" y="285"/>
                        </a:lnTo>
                        <a:lnTo>
                          <a:pt x="47" y="278"/>
                        </a:lnTo>
                        <a:lnTo>
                          <a:pt x="47" y="278"/>
                        </a:lnTo>
                        <a:lnTo>
                          <a:pt x="49" y="270"/>
                        </a:lnTo>
                        <a:lnTo>
                          <a:pt x="51" y="259"/>
                        </a:lnTo>
                        <a:lnTo>
                          <a:pt x="51" y="259"/>
                        </a:lnTo>
                        <a:lnTo>
                          <a:pt x="51" y="256"/>
                        </a:lnTo>
                        <a:lnTo>
                          <a:pt x="49" y="253"/>
                        </a:lnTo>
                        <a:lnTo>
                          <a:pt x="46" y="249"/>
                        </a:lnTo>
                        <a:lnTo>
                          <a:pt x="43" y="249"/>
                        </a:lnTo>
                        <a:lnTo>
                          <a:pt x="43" y="249"/>
                        </a:lnTo>
                        <a:lnTo>
                          <a:pt x="32" y="248"/>
                        </a:lnTo>
                        <a:lnTo>
                          <a:pt x="32" y="248"/>
                        </a:lnTo>
                        <a:lnTo>
                          <a:pt x="22" y="248"/>
                        </a:lnTo>
                        <a:lnTo>
                          <a:pt x="20" y="246"/>
                        </a:lnTo>
                        <a:lnTo>
                          <a:pt x="19" y="246"/>
                        </a:lnTo>
                        <a:lnTo>
                          <a:pt x="19" y="246"/>
                        </a:lnTo>
                        <a:lnTo>
                          <a:pt x="20" y="241"/>
                        </a:lnTo>
                        <a:lnTo>
                          <a:pt x="25" y="235"/>
                        </a:lnTo>
                        <a:lnTo>
                          <a:pt x="25" y="235"/>
                        </a:lnTo>
                        <a:lnTo>
                          <a:pt x="35" y="222"/>
                        </a:lnTo>
                        <a:lnTo>
                          <a:pt x="41" y="210"/>
                        </a:lnTo>
                        <a:lnTo>
                          <a:pt x="47" y="194"/>
                        </a:lnTo>
                        <a:lnTo>
                          <a:pt x="52" y="179"/>
                        </a:lnTo>
                        <a:lnTo>
                          <a:pt x="57" y="154"/>
                        </a:lnTo>
                        <a:lnTo>
                          <a:pt x="59" y="142"/>
                        </a:lnTo>
                        <a:lnTo>
                          <a:pt x="59" y="142"/>
                        </a:lnTo>
                        <a:lnTo>
                          <a:pt x="62" y="122"/>
                        </a:lnTo>
                        <a:lnTo>
                          <a:pt x="67" y="104"/>
                        </a:lnTo>
                        <a:lnTo>
                          <a:pt x="75" y="88"/>
                        </a:lnTo>
                        <a:lnTo>
                          <a:pt x="83" y="75"/>
                        </a:lnTo>
                        <a:lnTo>
                          <a:pt x="94" y="64"/>
                        </a:lnTo>
                        <a:lnTo>
                          <a:pt x="105" y="53"/>
                        </a:lnTo>
                        <a:lnTo>
                          <a:pt x="116" y="45"/>
                        </a:lnTo>
                        <a:lnTo>
                          <a:pt x="129" y="39"/>
                        </a:lnTo>
                        <a:lnTo>
                          <a:pt x="143" y="32"/>
                        </a:lnTo>
                        <a:lnTo>
                          <a:pt x="156" y="29"/>
                        </a:lnTo>
                        <a:lnTo>
                          <a:pt x="182" y="23"/>
                        </a:lnTo>
                        <a:lnTo>
                          <a:pt x="202" y="21"/>
                        </a:lnTo>
                        <a:lnTo>
                          <a:pt x="220" y="19"/>
                        </a:lnTo>
                        <a:lnTo>
                          <a:pt x="226" y="19"/>
                        </a:lnTo>
                        <a:lnTo>
                          <a:pt x="226" y="19"/>
                        </a:lnTo>
                        <a:lnTo>
                          <a:pt x="238" y="21"/>
                        </a:lnTo>
                        <a:lnTo>
                          <a:pt x="255" y="24"/>
                        </a:lnTo>
                        <a:lnTo>
                          <a:pt x="278" y="31"/>
                        </a:lnTo>
                        <a:lnTo>
                          <a:pt x="301" y="39"/>
                        </a:lnTo>
                        <a:lnTo>
                          <a:pt x="314" y="45"/>
                        </a:lnTo>
                        <a:lnTo>
                          <a:pt x="325" y="53"/>
                        </a:lnTo>
                        <a:lnTo>
                          <a:pt x="337" y="61"/>
                        </a:lnTo>
                        <a:lnTo>
                          <a:pt x="348" y="71"/>
                        </a:lnTo>
                        <a:lnTo>
                          <a:pt x="356" y="80"/>
                        </a:lnTo>
                        <a:lnTo>
                          <a:pt x="364" y="93"/>
                        </a:lnTo>
                        <a:lnTo>
                          <a:pt x="369" y="106"/>
                        </a:lnTo>
                        <a:lnTo>
                          <a:pt x="373" y="120"/>
                        </a:lnTo>
                        <a:lnTo>
                          <a:pt x="373" y="120"/>
                        </a:lnTo>
                        <a:lnTo>
                          <a:pt x="378" y="163"/>
                        </a:lnTo>
                        <a:lnTo>
                          <a:pt x="378" y="179"/>
                        </a:lnTo>
                        <a:lnTo>
                          <a:pt x="377" y="192"/>
                        </a:lnTo>
                        <a:lnTo>
                          <a:pt x="373" y="203"/>
                        </a:lnTo>
                        <a:lnTo>
                          <a:pt x="369" y="216"/>
                        </a:lnTo>
                        <a:lnTo>
                          <a:pt x="353" y="245"/>
                        </a:lnTo>
                        <a:lnTo>
                          <a:pt x="353" y="2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grpSp>
            <p:grpSp>
              <p:nvGrpSpPr>
                <p:cNvPr id="21" name="Group 20"/>
                <p:cNvGrpSpPr/>
                <p:nvPr/>
              </p:nvGrpSpPr>
              <p:grpSpPr>
                <a:xfrm>
                  <a:off x="-1877026" y="4926720"/>
                  <a:ext cx="543301" cy="555268"/>
                  <a:chOff x="5864226" y="2549525"/>
                  <a:chExt cx="360363" cy="368300"/>
                </a:xfrm>
                <a:solidFill>
                  <a:schemeClr val="accent1"/>
                </a:solidFill>
              </p:grpSpPr>
              <p:sp>
                <p:nvSpPr>
                  <p:cNvPr id="22" name="Freeform 72"/>
                  <p:cNvSpPr>
                    <a:spLocks/>
                  </p:cNvSpPr>
                  <p:nvPr/>
                </p:nvSpPr>
                <p:spPr bwMode="auto">
                  <a:xfrm>
                    <a:off x="6043613" y="2671763"/>
                    <a:ext cx="46038" cy="63500"/>
                  </a:xfrm>
                  <a:custGeom>
                    <a:avLst/>
                    <a:gdLst>
                      <a:gd name="T0" fmla="*/ 30 w 58"/>
                      <a:gd name="T1" fmla="*/ 10 h 80"/>
                      <a:gd name="T2" fmla="*/ 30 w 58"/>
                      <a:gd name="T3" fmla="*/ 10 h 80"/>
                      <a:gd name="T4" fmla="*/ 26 w 58"/>
                      <a:gd name="T5" fmla="*/ 5 h 80"/>
                      <a:gd name="T6" fmla="*/ 19 w 58"/>
                      <a:gd name="T7" fmla="*/ 2 h 80"/>
                      <a:gd name="T8" fmla="*/ 13 w 58"/>
                      <a:gd name="T9" fmla="*/ 0 h 80"/>
                      <a:gd name="T10" fmla="*/ 8 w 58"/>
                      <a:gd name="T11" fmla="*/ 3 h 80"/>
                      <a:gd name="T12" fmla="*/ 8 w 58"/>
                      <a:gd name="T13" fmla="*/ 3 h 80"/>
                      <a:gd name="T14" fmla="*/ 3 w 58"/>
                      <a:gd name="T15" fmla="*/ 6 h 80"/>
                      <a:gd name="T16" fmla="*/ 0 w 58"/>
                      <a:gd name="T17" fmla="*/ 13 h 80"/>
                      <a:gd name="T18" fmla="*/ 0 w 58"/>
                      <a:gd name="T19" fmla="*/ 19 h 80"/>
                      <a:gd name="T20" fmla="*/ 2 w 58"/>
                      <a:gd name="T21" fmla="*/ 25 h 80"/>
                      <a:gd name="T22" fmla="*/ 27 w 58"/>
                      <a:gd name="T23" fmla="*/ 70 h 80"/>
                      <a:gd name="T24" fmla="*/ 27 w 58"/>
                      <a:gd name="T25" fmla="*/ 70 h 80"/>
                      <a:gd name="T26" fmla="*/ 30 w 58"/>
                      <a:gd name="T27" fmla="*/ 75 h 80"/>
                      <a:gd name="T28" fmla="*/ 34 w 58"/>
                      <a:gd name="T29" fmla="*/ 77 h 80"/>
                      <a:gd name="T30" fmla="*/ 38 w 58"/>
                      <a:gd name="T31" fmla="*/ 80 h 80"/>
                      <a:gd name="T32" fmla="*/ 43 w 58"/>
                      <a:gd name="T33" fmla="*/ 80 h 80"/>
                      <a:gd name="T34" fmla="*/ 43 w 58"/>
                      <a:gd name="T35" fmla="*/ 80 h 80"/>
                      <a:gd name="T36" fmla="*/ 50 w 58"/>
                      <a:gd name="T37" fmla="*/ 78 h 80"/>
                      <a:gd name="T38" fmla="*/ 50 w 58"/>
                      <a:gd name="T39" fmla="*/ 78 h 80"/>
                      <a:gd name="T40" fmla="*/ 54 w 58"/>
                      <a:gd name="T41" fmla="*/ 73 h 80"/>
                      <a:gd name="T42" fmla="*/ 58 w 58"/>
                      <a:gd name="T43" fmla="*/ 69 h 80"/>
                      <a:gd name="T44" fmla="*/ 58 w 58"/>
                      <a:gd name="T45" fmla="*/ 69 h 80"/>
                      <a:gd name="T46" fmla="*/ 58 w 58"/>
                      <a:gd name="T47" fmla="*/ 62 h 80"/>
                      <a:gd name="T48" fmla="*/ 54 w 58"/>
                      <a:gd name="T49" fmla="*/ 56 h 80"/>
                      <a:gd name="T50" fmla="*/ 30 w 58"/>
                      <a:gd name="T5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80">
                        <a:moveTo>
                          <a:pt x="30" y="10"/>
                        </a:moveTo>
                        <a:lnTo>
                          <a:pt x="30" y="10"/>
                        </a:lnTo>
                        <a:lnTo>
                          <a:pt x="26" y="5"/>
                        </a:lnTo>
                        <a:lnTo>
                          <a:pt x="19" y="2"/>
                        </a:lnTo>
                        <a:lnTo>
                          <a:pt x="13" y="0"/>
                        </a:lnTo>
                        <a:lnTo>
                          <a:pt x="8" y="3"/>
                        </a:lnTo>
                        <a:lnTo>
                          <a:pt x="8" y="3"/>
                        </a:lnTo>
                        <a:lnTo>
                          <a:pt x="3" y="6"/>
                        </a:lnTo>
                        <a:lnTo>
                          <a:pt x="0" y="13"/>
                        </a:lnTo>
                        <a:lnTo>
                          <a:pt x="0" y="19"/>
                        </a:lnTo>
                        <a:lnTo>
                          <a:pt x="2" y="25"/>
                        </a:lnTo>
                        <a:lnTo>
                          <a:pt x="27" y="70"/>
                        </a:lnTo>
                        <a:lnTo>
                          <a:pt x="27" y="70"/>
                        </a:lnTo>
                        <a:lnTo>
                          <a:pt x="30" y="75"/>
                        </a:lnTo>
                        <a:lnTo>
                          <a:pt x="34" y="77"/>
                        </a:lnTo>
                        <a:lnTo>
                          <a:pt x="38" y="80"/>
                        </a:lnTo>
                        <a:lnTo>
                          <a:pt x="43" y="80"/>
                        </a:lnTo>
                        <a:lnTo>
                          <a:pt x="43" y="80"/>
                        </a:lnTo>
                        <a:lnTo>
                          <a:pt x="50" y="78"/>
                        </a:lnTo>
                        <a:lnTo>
                          <a:pt x="50" y="78"/>
                        </a:lnTo>
                        <a:lnTo>
                          <a:pt x="54" y="73"/>
                        </a:lnTo>
                        <a:lnTo>
                          <a:pt x="58" y="69"/>
                        </a:lnTo>
                        <a:lnTo>
                          <a:pt x="58" y="69"/>
                        </a:lnTo>
                        <a:lnTo>
                          <a:pt x="58" y="62"/>
                        </a:lnTo>
                        <a:lnTo>
                          <a:pt x="54" y="56"/>
                        </a:lnTo>
                        <a:lnTo>
                          <a:pt x="30"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sp>
                <p:nvSpPr>
                  <p:cNvPr id="23" name="Freeform 73"/>
                  <p:cNvSpPr>
                    <a:spLocks noEditPoints="1"/>
                  </p:cNvSpPr>
                  <p:nvPr/>
                </p:nvSpPr>
                <p:spPr bwMode="auto">
                  <a:xfrm>
                    <a:off x="5864226" y="2549525"/>
                    <a:ext cx="360363" cy="368300"/>
                  </a:xfrm>
                  <a:custGeom>
                    <a:avLst/>
                    <a:gdLst>
                      <a:gd name="T0" fmla="*/ 360 w 456"/>
                      <a:gd name="T1" fmla="*/ 141 h 465"/>
                      <a:gd name="T2" fmla="*/ 334 w 456"/>
                      <a:gd name="T3" fmla="*/ 110 h 465"/>
                      <a:gd name="T4" fmla="*/ 296 w 456"/>
                      <a:gd name="T5" fmla="*/ 93 h 465"/>
                      <a:gd name="T6" fmla="*/ 269 w 456"/>
                      <a:gd name="T7" fmla="*/ 89 h 465"/>
                      <a:gd name="T8" fmla="*/ 227 w 456"/>
                      <a:gd name="T9" fmla="*/ 96 h 465"/>
                      <a:gd name="T10" fmla="*/ 200 w 456"/>
                      <a:gd name="T11" fmla="*/ 73 h 465"/>
                      <a:gd name="T12" fmla="*/ 184 w 456"/>
                      <a:gd name="T13" fmla="*/ 54 h 465"/>
                      <a:gd name="T14" fmla="*/ 154 w 456"/>
                      <a:gd name="T15" fmla="*/ 45 h 465"/>
                      <a:gd name="T16" fmla="*/ 104 w 456"/>
                      <a:gd name="T17" fmla="*/ 61 h 465"/>
                      <a:gd name="T18" fmla="*/ 103 w 456"/>
                      <a:gd name="T19" fmla="*/ 62 h 465"/>
                      <a:gd name="T20" fmla="*/ 75 w 456"/>
                      <a:gd name="T21" fmla="*/ 69 h 465"/>
                      <a:gd name="T22" fmla="*/ 47 w 456"/>
                      <a:gd name="T23" fmla="*/ 59 h 465"/>
                      <a:gd name="T24" fmla="*/ 18 w 456"/>
                      <a:gd name="T25" fmla="*/ 5 h 465"/>
                      <a:gd name="T26" fmla="*/ 13 w 456"/>
                      <a:gd name="T27" fmla="*/ 0 h 465"/>
                      <a:gd name="T28" fmla="*/ 5 w 456"/>
                      <a:gd name="T29" fmla="*/ 2 h 465"/>
                      <a:gd name="T30" fmla="*/ 0 w 456"/>
                      <a:gd name="T31" fmla="*/ 10 h 465"/>
                      <a:gd name="T32" fmla="*/ 23 w 456"/>
                      <a:gd name="T33" fmla="*/ 59 h 465"/>
                      <a:gd name="T34" fmla="*/ 51 w 456"/>
                      <a:gd name="T35" fmla="*/ 83 h 465"/>
                      <a:gd name="T36" fmla="*/ 85 w 456"/>
                      <a:gd name="T37" fmla="*/ 86 h 465"/>
                      <a:gd name="T38" fmla="*/ 106 w 456"/>
                      <a:gd name="T39" fmla="*/ 81 h 465"/>
                      <a:gd name="T40" fmla="*/ 107 w 456"/>
                      <a:gd name="T41" fmla="*/ 81 h 465"/>
                      <a:gd name="T42" fmla="*/ 112 w 456"/>
                      <a:gd name="T43" fmla="*/ 78 h 465"/>
                      <a:gd name="T44" fmla="*/ 112 w 456"/>
                      <a:gd name="T45" fmla="*/ 78 h 465"/>
                      <a:gd name="T46" fmla="*/ 146 w 456"/>
                      <a:gd name="T47" fmla="*/ 64 h 465"/>
                      <a:gd name="T48" fmla="*/ 170 w 456"/>
                      <a:gd name="T49" fmla="*/ 69 h 465"/>
                      <a:gd name="T50" fmla="*/ 182 w 456"/>
                      <a:gd name="T51" fmla="*/ 83 h 465"/>
                      <a:gd name="T52" fmla="*/ 189 w 456"/>
                      <a:gd name="T53" fmla="*/ 118 h 465"/>
                      <a:gd name="T54" fmla="*/ 155 w 456"/>
                      <a:gd name="T55" fmla="*/ 158 h 465"/>
                      <a:gd name="T56" fmla="*/ 142 w 456"/>
                      <a:gd name="T57" fmla="*/ 208 h 465"/>
                      <a:gd name="T58" fmla="*/ 147 w 456"/>
                      <a:gd name="T59" fmla="*/ 236 h 465"/>
                      <a:gd name="T60" fmla="*/ 249 w 456"/>
                      <a:gd name="T61" fmla="*/ 412 h 465"/>
                      <a:gd name="T62" fmla="*/ 269 w 456"/>
                      <a:gd name="T63" fmla="*/ 434 h 465"/>
                      <a:gd name="T64" fmla="*/ 302 w 456"/>
                      <a:gd name="T65" fmla="*/ 457 h 465"/>
                      <a:gd name="T66" fmla="*/ 342 w 456"/>
                      <a:gd name="T67" fmla="*/ 465 h 465"/>
                      <a:gd name="T68" fmla="*/ 371 w 456"/>
                      <a:gd name="T69" fmla="*/ 462 h 465"/>
                      <a:gd name="T70" fmla="*/ 398 w 456"/>
                      <a:gd name="T71" fmla="*/ 450 h 465"/>
                      <a:gd name="T72" fmla="*/ 424 w 456"/>
                      <a:gd name="T73" fmla="*/ 430 h 465"/>
                      <a:gd name="T74" fmla="*/ 443 w 456"/>
                      <a:gd name="T75" fmla="*/ 406 h 465"/>
                      <a:gd name="T76" fmla="*/ 454 w 456"/>
                      <a:gd name="T77" fmla="*/ 377 h 465"/>
                      <a:gd name="T78" fmla="*/ 456 w 456"/>
                      <a:gd name="T79" fmla="*/ 347 h 465"/>
                      <a:gd name="T80" fmla="*/ 449 w 456"/>
                      <a:gd name="T81" fmla="*/ 315 h 465"/>
                      <a:gd name="T82" fmla="*/ 388 w 456"/>
                      <a:gd name="T83" fmla="*/ 433 h 465"/>
                      <a:gd name="T84" fmla="*/ 366 w 456"/>
                      <a:gd name="T85" fmla="*/ 442 h 465"/>
                      <a:gd name="T86" fmla="*/ 342 w 456"/>
                      <a:gd name="T87" fmla="*/ 446 h 465"/>
                      <a:gd name="T88" fmla="*/ 310 w 456"/>
                      <a:gd name="T89" fmla="*/ 439 h 465"/>
                      <a:gd name="T90" fmla="*/ 281 w 456"/>
                      <a:gd name="T91" fmla="*/ 422 h 465"/>
                      <a:gd name="T92" fmla="*/ 171 w 456"/>
                      <a:gd name="T93" fmla="*/ 246 h 465"/>
                      <a:gd name="T94" fmla="*/ 165 w 456"/>
                      <a:gd name="T95" fmla="*/ 230 h 465"/>
                      <a:gd name="T96" fmla="*/ 163 w 456"/>
                      <a:gd name="T97" fmla="*/ 196 h 465"/>
                      <a:gd name="T98" fmla="*/ 186 w 456"/>
                      <a:gd name="T99" fmla="*/ 147 h 465"/>
                      <a:gd name="T100" fmla="*/ 216 w 456"/>
                      <a:gd name="T101" fmla="*/ 123 h 465"/>
                      <a:gd name="T102" fmla="*/ 254 w 456"/>
                      <a:gd name="T103" fmla="*/ 110 h 465"/>
                      <a:gd name="T104" fmla="*/ 280 w 456"/>
                      <a:gd name="T105" fmla="*/ 109 h 465"/>
                      <a:gd name="T106" fmla="*/ 313 w 456"/>
                      <a:gd name="T107" fmla="*/ 120 h 465"/>
                      <a:gd name="T108" fmla="*/ 337 w 456"/>
                      <a:gd name="T109" fmla="*/ 141 h 465"/>
                      <a:gd name="T110" fmla="*/ 427 w 456"/>
                      <a:gd name="T111" fmla="*/ 311 h 465"/>
                      <a:gd name="T112" fmla="*/ 436 w 456"/>
                      <a:gd name="T113" fmla="*/ 364 h 465"/>
                      <a:gd name="T114" fmla="*/ 417 w 456"/>
                      <a:gd name="T115" fmla="*/ 410 h 465"/>
                      <a:gd name="T116" fmla="*/ 388 w 456"/>
                      <a:gd name="T11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6" h="465">
                        <a:moveTo>
                          <a:pt x="444" y="303"/>
                        </a:moveTo>
                        <a:lnTo>
                          <a:pt x="360" y="141"/>
                        </a:lnTo>
                        <a:lnTo>
                          <a:pt x="360" y="141"/>
                        </a:lnTo>
                        <a:lnTo>
                          <a:pt x="353" y="129"/>
                        </a:lnTo>
                        <a:lnTo>
                          <a:pt x="344" y="120"/>
                        </a:lnTo>
                        <a:lnTo>
                          <a:pt x="334" y="110"/>
                        </a:lnTo>
                        <a:lnTo>
                          <a:pt x="323" y="104"/>
                        </a:lnTo>
                        <a:lnTo>
                          <a:pt x="310" y="97"/>
                        </a:lnTo>
                        <a:lnTo>
                          <a:pt x="296" y="93"/>
                        </a:lnTo>
                        <a:lnTo>
                          <a:pt x="283" y="91"/>
                        </a:lnTo>
                        <a:lnTo>
                          <a:pt x="269" y="89"/>
                        </a:lnTo>
                        <a:lnTo>
                          <a:pt x="269" y="89"/>
                        </a:lnTo>
                        <a:lnTo>
                          <a:pt x="254" y="91"/>
                        </a:lnTo>
                        <a:lnTo>
                          <a:pt x="242" y="93"/>
                        </a:lnTo>
                        <a:lnTo>
                          <a:pt x="227" y="96"/>
                        </a:lnTo>
                        <a:lnTo>
                          <a:pt x="214" y="102"/>
                        </a:lnTo>
                        <a:lnTo>
                          <a:pt x="200" y="73"/>
                        </a:lnTo>
                        <a:lnTo>
                          <a:pt x="200" y="73"/>
                        </a:lnTo>
                        <a:lnTo>
                          <a:pt x="195" y="67"/>
                        </a:lnTo>
                        <a:lnTo>
                          <a:pt x="190" y="61"/>
                        </a:lnTo>
                        <a:lnTo>
                          <a:pt x="184" y="54"/>
                        </a:lnTo>
                        <a:lnTo>
                          <a:pt x="174" y="50"/>
                        </a:lnTo>
                        <a:lnTo>
                          <a:pt x="165" y="45"/>
                        </a:lnTo>
                        <a:lnTo>
                          <a:pt x="154" y="45"/>
                        </a:lnTo>
                        <a:lnTo>
                          <a:pt x="141" y="46"/>
                        </a:lnTo>
                        <a:lnTo>
                          <a:pt x="126" y="51"/>
                        </a:lnTo>
                        <a:lnTo>
                          <a:pt x="104" y="61"/>
                        </a:lnTo>
                        <a:lnTo>
                          <a:pt x="104" y="61"/>
                        </a:lnTo>
                        <a:lnTo>
                          <a:pt x="103" y="62"/>
                        </a:lnTo>
                        <a:lnTo>
                          <a:pt x="103" y="62"/>
                        </a:lnTo>
                        <a:lnTo>
                          <a:pt x="95" y="65"/>
                        </a:lnTo>
                        <a:lnTo>
                          <a:pt x="85" y="67"/>
                        </a:lnTo>
                        <a:lnTo>
                          <a:pt x="75" y="69"/>
                        </a:lnTo>
                        <a:lnTo>
                          <a:pt x="66" y="69"/>
                        </a:lnTo>
                        <a:lnTo>
                          <a:pt x="56" y="65"/>
                        </a:lnTo>
                        <a:lnTo>
                          <a:pt x="47" y="59"/>
                        </a:lnTo>
                        <a:lnTo>
                          <a:pt x="43" y="56"/>
                        </a:lnTo>
                        <a:lnTo>
                          <a:pt x="40" y="50"/>
                        </a:lnTo>
                        <a:lnTo>
                          <a:pt x="18" y="5"/>
                        </a:lnTo>
                        <a:lnTo>
                          <a:pt x="18" y="5"/>
                        </a:lnTo>
                        <a:lnTo>
                          <a:pt x="16" y="3"/>
                        </a:lnTo>
                        <a:lnTo>
                          <a:pt x="13" y="0"/>
                        </a:lnTo>
                        <a:lnTo>
                          <a:pt x="10" y="0"/>
                        </a:lnTo>
                        <a:lnTo>
                          <a:pt x="5" y="2"/>
                        </a:lnTo>
                        <a:lnTo>
                          <a:pt x="5" y="2"/>
                        </a:lnTo>
                        <a:lnTo>
                          <a:pt x="2" y="3"/>
                        </a:lnTo>
                        <a:lnTo>
                          <a:pt x="0" y="6"/>
                        </a:lnTo>
                        <a:lnTo>
                          <a:pt x="0" y="10"/>
                        </a:lnTo>
                        <a:lnTo>
                          <a:pt x="0" y="14"/>
                        </a:lnTo>
                        <a:lnTo>
                          <a:pt x="23" y="59"/>
                        </a:lnTo>
                        <a:lnTo>
                          <a:pt x="23" y="59"/>
                        </a:lnTo>
                        <a:lnTo>
                          <a:pt x="31" y="70"/>
                        </a:lnTo>
                        <a:lnTo>
                          <a:pt x="40" y="78"/>
                        </a:lnTo>
                        <a:lnTo>
                          <a:pt x="51" y="83"/>
                        </a:lnTo>
                        <a:lnTo>
                          <a:pt x="63" y="86"/>
                        </a:lnTo>
                        <a:lnTo>
                          <a:pt x="74" y="88"/>
                        </a:lnTo>
                        <a:lnTo>
                          <a:pt x="85" y="86"/>
                        </a:lnTo>
                        <a:lnTo>
                          <a:pt x="96" y="85"/>
                        </a:lnTo>
                        <a:lnTo>
                          <a:pt x="106" y="81"/>
                        </a:lnTo>
                        <a:lnTo>
                          <a:pt x="106" y="81"/>
                        </a:lnTo>
                        <a:lnTo>
                          <a:pt x="107" y="81"/>
                        </a:lnTo>
                        <a:lnTo>
                          <a:pt x="107" y="81"/>
                        </a:lnTo>
                        <a:lnTo>
                          <a:pt x="107" y="81"/>
                        </a:lnTo>
                        <a:lnTo>
                          <a:pt x="111" y="80"/>
                        </a:lnTo>
                        <a:lnTo>
                          <a:pt x="111" y="80"/>
                        </a:lnTo>
                        <a:lnTo>
                          <a:pt x="112" y="78"/>
                        </a:lnTo>
                        <a:lnTo>
                          <a:pt x="112" y="78"/>
                        </a:lnTo>
                        <a:lnTo>
                          <a:pt x="112" y="78"/>
                        </a:lnTo>
                        <a:lnTo>
                          <a:pt x="112" y="78"/>
                        </a:lnTo>
                        <a:lnTo>
                          <a:pt x="134" y="67"/>
                        </a:lnTo>
                        <a:lnTo>
                          <a:pt x="134" y="67"/>
                        </a:lnTo>
                        <a:lnTo>
                          <a:pt x="146" y="64"/>
                        </a:lnTo>
                        <a:lnTo>
                          <a:pt x="155" y="64"/>
                        </a:lnTo>
                        <a:lnTo>
                          <a:pt x="163" y="65"/>
                        </a:lnTo>
                        <a:lnTo>
                          <a:pt x="170" y="69"/>
                        </a:lnTo>
                        <a:lnTo>
                          <a:pt x="176" y="72"/>
                        </a:lnTo>
                        <a:lnTo>
                          <a:pt x="179" y="77"/>
                        </a:lnTo>
                        <a:lnTo>
                          <a:pt x="182" y="83"/>
                        </a:lnTo>
                        <a:lnTo>
                          <a:pt x="198" y="110"/>
                        </a:lnTo>
                        <a:lnTo>
                          <a:pt x="198" y="110"/>
                        </a:lnTo>
                        <a:lnTo>
                          <a:pt x="189" y="118"/>
                        </a:lnTo>
                        <a:lnTo>
                          <a:pt x="181" y="125"/>
                        </a:lnTo>
                        <a:lnTo>
                          <a:pt x="166" y="141"/>
                        </a:lnTo>
                        <a:lnTo>
                          <a:pt x="155" y="158"/>
                        </a:lnTo>
                        <a:lnTo>
                          <a:pt x="147" y="177"/>
                        </a:lnTo>
                        <a:lnTo>
                          <a:pt x="144" y="198"/>
                        </a:lnTo>
                        <a:lnTo>
                          <a:pt x="142" y="208"/>
                        </a:lnTo>
                        <a:lnTo>
                          <a:pt x="142" y="217"/>
                        </a:lnTo>
                        <a:lnTo>
                          <a:pt x="144" y="227"/>
                        </a:lnTo>
                        <a:lnTo>
                          <a:pt x="147" y="236"/>
                        </a:lnTo>
                        <a:lnTo>
                          <a:pt x="150" y="246"/>
                        </a:lnTo>
                        <a:lnTo>
                          <a:pt x="155" y="256"/>
                        </a:lnTo>
                        <a:lnTo>
                          <a:pt x="249" y="412"/>
                        </a:lnTo>
                        <a:lnTo>
                          <a:pt x="249" y="412"/>
                        </a:lnTo>
                        <a:lnTo>
                          <a:pt x="259" y="425"/>
                        </a:lnTo>
                        <a:lnTo>
                          <a:pt x="269" y="434"/>
                        </a:lnTo>
                        <a:lnTo>
                          <a:pt x="278" y="444"/>
                        </a:lnTo>
                        <a:lnTo>
                          <a:pt x="291" y="450"/>
                        </a:lnTo>
                        <a:lnTo>
                          <a:pt x="302" y="457"/>
                        </a:lnTo>
                        <a:lnTo>
                          <a:pt x="315" y="462"/>
                        </a:lnTo>
                        <a:lnTo>
                          <a:pt x="329" y="463"/>
                        </a:lnTo>
                        <a:lnTo>
                          <a:pt x="342" y="465"/>
                        </a:lnTo>
                        <a:lnTo>
                          <a:pt x="342" y="465"/>
                        </a:lnTo>
                        <a:lnTo>
                          <a:pt x="357" y="463"/>
                        </a:lnTo>
                        <a:lnTo>
                          <a:pt x="371" y="462"/>
                        </a:lnTo>
                        <a:lnTo>
                          <a:pt x="384" y="457"/>
                        </a:lnTo>
                        <a:lnTo>
                          <a:pt x="398" y="450"/>
                        </a:lnTo>
                        <a:lnTo>
                          <a:pt x="398" y="450"/>
                        </a:lnTo>
                        <a:lnTo>
                          <a:pt x="408" y="444"/>
                        </a:lnTo>
                        <a:lnTo>
                          <a:pt x="417" y="438"/>
                        </a:lnTo>
                        <a:lnTo>
                          <a:pt x="424" y="430"/>
                        </a:lnTo>
                        <a:lnTo>
                          <a:pt x="432" y="422"/>
                        </a:lnTo>
                        <a:lnTo>
                          <a:pt x="438" y="414"/>
                        </a:lnTo>
                        <a:lnTo>
                          <a:pt x="443" y="406"/>
                        </a:lnTo>
                        <a:lnTo>
                          <a:pt x="448" y="396"/>
                        </a:lnTo>
                        <a:lnTo>
                          <a:pt x="451" y="387"/>
                        </a:lnTo>
                        <a:lnTo>
                          <a:pt x="454" y="377"/>
                        </a:lnTo>
                        <a:lnTo>
                          <a:pt x="456" y="367"/>
                        </a:lnTo>
                        <a:lnTo>
                          <a:pt x="456" y="358"/>
                        </a:lnTo>
                        <a:lnTo>
                          <a:pt x="456" y="347"/>
                        </a:lnTo>
                        <a:lnTo>
                          <a:pt x="454" y="335"/>
                        </a:lnTo>
                        <a:lnTo>
                          <a:pt x="452" y="326"/>
                        </a:lnTo>
                        <a:lnTo>
                          <a:pt x="449" y="315"/>
                        </a:lnTo>
                        <a:lnTo>
                          <a:pt x="444" y="303"/>
                        </a:lnTo>
                        <a:lnTo>
                          <a:pt x="444" y="303"/>
                        </a:lnTo>
                        <a:close/>
                        <a:moveTo>
                          <a:pt x="388" y="433"/>
                        </a:moveTo>
                        <a:lnTo>
                          <a:pt x="388" y="433"/>
                        </a:lnTo>
                        <a:lnTo>
                          <a:pt x="377" y="439"/>
                        </a:lnTo>
                        <a:lnTo>
                          <a:pt x="366" y="442"/>
                        </a:lnTo>
                        <a:lnTo>
                          <a:pt x="353" y="446"/>
                        </a:lnTo>
                        <a:lnTo>
                          <a:pt x="342" y="446"/>
                        </a:lnTo>
                        <a:lnTo>
                          <a:pt x="342" y="446"/>
                        </a:lnTo>
                        <a:lnTo>
                          <a:pt x="331" y="446"/>
                        </a:lnTo>
                        <a:lnTo>
                          <a:pt x="320" y="442"/>
                        </a:lnTo>
                        <a:lnTo>
                          <a:pt x="310" y="439"/>
                        </a:lnTo>
                        <a:lnTo>
                          <a:pt x="299" y="434"/>
                        </a:lnTo>
                        <a:lnTo>
                          <a:pt x="289" y="428"/>
                        </a:lnTo>
                        <a:lnTo>
                          <a:pt x="281" y="422"/>
                        </a:lnTo>
                        <a:lnTo>
                          <a:pt x="273" y="412"/>
                        </a:lnTo>
                        <a:lnTo>
                          <a:pt x="265" y="402"/>
                        </a:lnTo>
                        <a:lnTo>
                          <a:pt x="171" y="246"/>
                        </a:lnTo>
                        <a:lnTo>
                          <a:pt x="171" y="246"/>
                        </a:lnTo>
                        <a:lnTo>
                          <a:pt x="168" y="238"/>
                        </a:lnTo>
                        <a:lnTo>
                          <a:pt x="165" y="230"/>
                        </a:lnTo>
                        <a:lnTo>
                          <a:pt x="163" y="222"/>
                        </a:lnTo>
                        <a:lnTo>
                          <a:pt x="162" y="212"/>
                        </a:lnTo>
                        <a:lnTo>
                          <a:pt x="163" y="196"/>
                        </a:lnTo>
                        <a:lnTo>
                          <a:pt x="166" y="179"/>
                        </a:lnTo>
                        <a:lnTo>
                          <a:pt x="174" y="163"/>
                        </a:lnTo>
                        <a:lnTo>
                          <a:pt x="186" y="147"/>
                        </a:lnTo>
                        <a:lnTo>
                          <a:pt x="198" y="134"/>
                        </a:lnTo>
                        <a:lnTo>
                          <a:pt x="216" y="123"/>
                        </a:lnTo>
                        <a:lnTo>
                          <a:pt x="216" y="123"/>
                        </a:lnTo>
                        <a:lnTo>
                          <a:pt x="227" y="117"/>
                        </a:lnTo>
                        <a:lnTo>
                          <a:pt x="242" y="112"/>
                        </a:lnTo>
                        <a:lnTo>
                          <a:pt x="254" y="110"/>
                        </a:lnTo>
                        <a:lnTo>
                          <a:pt x="269" y="109"/>
                        </a:lnTo>
                        <a:lnTo>
                          <a:pt x="269" y="109"/>
                        </a:lnTo>
                        <a:lnTo>
                          <a:pt x="280" y="109"/>
                        </a:lnTo>
                        <a:lnTo>
                          <a:pt x="291" y="112"/>
                        </a:lnTo>
                        <a:lnTo>
                          <a:pt x="302" y="115"/>
                        </a:lnTo>
                        <a:lnTo>
                          <a:pt x="313" y="120"/>
                        </a:lnTo>
                        <a:lnTo>
                          <a:pt x="321" y="126"/>
                        </a:lnTo>
                        <a:lnTo>
                          <a:pt x="331" y="133"/>
                        </a:lnTo>
                        <a:lnTo>
                          <a:pt x="337" y="141"/>
                        </a:lnTo>
                        <a:lnTo>
                          <a:pt x="344" y="150"/>
                        </a:lnTo>
                        <a:lnTo>
                          <a:pt x="427" y="311"/>
                        </a:lnTo>
                        <a:lnTo>
                          <a:pt x="427" y="311"/>
                        </a:lnTo>
                        <a:lnTo>
                          <a:pt x="433" y="329"/>
                        </a:lnTo>
                        <a:lnTo>
                          <a:pt x="436" y="347"/>
                        </a:lnTo>
                        <a:lnTo>
                          <a:pt x="436" y="364"/>
                        </a:lnTo>
                        <a:lnTo>
                          <a:pt x="433" y="382"/>
                        </a:lnTo>
                        <a:lnTo>
                          <a:pt x="427" y="396"/>
                        </a:lnTo>
                        <a:lnTo>
                          <a:pt x="417" y="410"/>
                        </a:lnTo>
                        <a:lnTo>
                          <a:pt x="404" y="423"/>
                        </a:lnTo>
                        <a:lnTo>
                          <a:pt x="388" y="433"/>
                        </a:lnTo>
                        <a:lnTo>
                          <a:pt x="388" y="43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grpSp>
            <p:sp>
              <p:nvSpPr>
                <p:cNvPr id="24" name="Rectangle 23"/>
                <p:cNvSpPr/>
                <p:nvPr/>
              </p:nvSpPr>
              <p:spPr bwMode="auto">
                <a:xfrm>
                  <a:off x="-2123037" y="-299405"/>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Get started for free at </a:t>
                  </a: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hlinkClick r:id="rId6"/>
                    </a:rPr>
                    <a:t>http://</a:t>
                  </a:r>
                  <a:r>
                    <a:rPr kumimoji="0" lang="en-US" sz="2000" b="0" i="0" u="none" strike="noStrike" kern="1200" cap="none" spc="-98" normalizeH="0" baseline="0" noProof="0" dirty="0">
                      <a:ln>
                        <a:noFill/>
                      </a:ln>
                      <a:gradFill>
                        <a:gsLst>
                          <a:gs pos="93333">
                            <a:prstClr val="white"/>
                          </a:gs>
                          <a:gs pos="78667">
                            <a:prstClr val="white"/>
                          </a:gs>
                        </a:gsLst>
                        <a:lin ang="5400000" scaled="0"/>
                      </a:gradFill>
                      <a:effectLst/>
                      <a:uLnTx/>
                      <a:uFillTx/>
                      <a:latin typeface="Segoe UI"/>
                      <a:ea typeface="+mn-ea"/>
                      <a:cs typeface="+mn-cs"/>
                      <a:hlinkClick r:id="rId6"/>
                    </a:rPr>
                    <a:t>azure.com/Cognitive</a:t>
                  </a:r>
                  <a:r>
                    <a:rPr kumimoji="0" lang="en-US" sz="2000" b="0" i="0" u="none" strike="noStrike" kern="1200" cap="none" spc="-98" normalizeH="0" baseline="0" noProof="0" dirty="0">
                      <a:ln>
                        <a:noFill/>
                      </a:ln>
                      <a:gradFill>
                        <a:gsLst>
                          <a:gs pos="93333">
                            <a:prstClr val="white"/>
                          </a:gs>
                          <a:gs pos="78667">
                            <a:prstClr val="white"/>
                          </a:gs>
                        </a:gsLst>
                        <a:lin ang="5400000" scaled="0"/>
                      </a:gradFill>
                      <a:effectLst/>
                      <a:uLnTx/>
                      <a:uFillTx/>
                      <a:latin typeface="Segoe UI"/>
                      <a:ea typeface="+mn-ea"/>
                      <a:cs typeface="+mn-cs"/>
                    </a:rPr>
                    <a:t> </a:t>
                  </a:r>
                  <a:endPar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endParaRPr>
                </a:p>
              </p:txBody>
            </p:sp>
          </p:grpSp>
          <p:grpSp>
            <p:nvGrpSpPr>
              <p:cNvPr id="27" name="Group 26"/>
              <p:cNvGrpSpPr/>
              <p:nvPr/>
            </p:nvGrpSpPr>
            <p:grpSpPr>
              <a:xfrm>
                <a:off x="918686" y="878292"/>
                <a:ext cx="347246" cy="425294"/>
                <a:chOff x="1230732" y="950786"/>
                <a:chExt cx="243376" cy="298078"/>
              </a:xfrm>
            </p:grpSpPr>
            <p:sp>
              <p:nvSpPr>
                <p:cNvPr id="26" name="Freeform 40"/>
                <p:cNvSpPr>
                  <a:spLocks noEditPoints="1"/>
                </p:cNvSpPr>
                <p:nvPr/>
              </p:nvSpPr>
              <p:spPr bwMode="auto">
                <a:xfrm>
                  <a:off x="1230732" y="950786"/>
                  <a:ext cx="243376" cy="298078"/>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1270548" y="1064419"/>
                  <a:ext cx="173488" cy="9286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84460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C461-AD73-4742-B526-CD846DA26969}"/>
              </a:ext>
            </a:extLst>
          </p:cNvPr>
          <p:cNvSpPr>
            <a:spLocks noGrp="1"/>
          </p:cNvSpPr>
          <p:nvPr>
            <p:ph type="title"/>
          </p:nvPr>
        </p:nvSpPr>
        <p:spPr>
          <a:xfrm>
            <a:off x="269240" y="3895726"/>
            <a:ext cx="3743960" cy="1828800"/>
          </a:xfrm>
        </p:spPr>
        <p:txBody>
          <a:bodyPr/>
          <a:lstStyle/>
          <a:p>
            <a:r>
              <a:rPr lang="en-US" sz="4800" dirty="0"/>
              <a:t>DEVELOPER </a:t>
            </a:r>
            <a:br>
              <a:rPr lang="en-US" sz="4800" dirty="0"/>
            </a:br>
            <a:r>
              <a:rPr lang="en-US" sz="4800" dirty="0"/>
              <a:t>RESOURCES</a:t>
            </a:r>
          </a:p>
        </p:txBody>
      </p:sp>
      <p:sp>
        <p:nvSpPr>
          <p:cNvPr id="35" name="Rectangle 34">
            <a:extLst>
              <a:ext uri="{FF2B5EF4-FFF2-40B4-BE49-F238E27FC236}">
                <a16:creationId xmlns:a16="http://schemas.microsoft.com/office/drawing/2014/main" id="{30330D68-BC54-4596-B072-5EF8EF56ABA9}"/>
              </a:ext>
            </a:extLst>
          </p:cNvPr>
          <p:cNvSpPr/>
          <p:nvPr/>
        </p:nvSpPr>
        <p:spPr bwMode="auto">
          <a:xfrm>
            <a:off x="5334351" y="488"/>
            <a:ext cx="6857650" cy="6855127"/>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Content Placeholder 6">
            <a:extLst>
              <a:ext uri="{FF2B5EF4-FFF2-40B4-BE49-F238E27FC236}">
                <a16:creationId xmlns:a16="http://schemas.microsoft.com/office/drawing/2014/main" id="{DA79D59A-A582-4A1F-B754-8C6238EA5941}"/>
              </a:ext>
            </a:extLst>
          </p:cNvPr>
          <p:cNvSpPr txBox="1">
            <a:spLocks/>
          </p:cNvSpPr>
          <p:nvPr/>
        </p:nvSpPr>
        <p:spPr>
          <a:xfrm>
            <a:off x="5583980" y="344431"/>
            <a:ext cx="6608020" cy="789731"/>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0"/>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Pricing</a:t>
            </a:r>
          </a:p>
          <a:p>
            <a:pPr marL="0"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https://azure.microsoft.com/en-us/pricing/details/cognitive-services/</a:t>
            </a:r>
            <a:endParaRPr lang="en-US" sz="2157" dirty="0">
              <a:gradFill>
                <a:gsLst>
                  <a:gs pos="10909">
                    <a:srgbClr val="3F3F3F"/>
                  </a:gs>
                  <a:gs pos="43000">
                    <a:srgbClr val="3F3F3F"/>
                  </a:gs>
                </a:gsLst>
                <a:lin ang="5400000" scaled="0"/>
              </a:gradFill>
              <a:cs typeface="Segoe UI" panose="020B0502040204020203" pitchFamily="34" charset="0"/>
            </a:endParaRPr>
          </a:p>
        </p:txBody>
      </p:sp>
      <p:sp>
        <p:nvSpPr>
          <p:cNvPr id="37" name="Content Placeholder 6">
            <a:extLst>
              <a:ext uri="{FF2B5EF4-FFF2-40B4-BE49-F238E27FC236}">
                <a16:creationId xmlns:a16="http://schemas.microsoft.com/office/drawing/2014/main" id="{8E9B5726-2527-437A-AE38-7DD58CF3C0E2}"/>
              </a:ext>
            </a:extLst>
          </p:cNvPr>
          <p:cNvSpPr txBox="1">
            <a:spLocks/>
          </p:cNvSpPr>
          <p:nvPr/>
        </p:nvSpPr>
        <p:spPr>
          <a:xfrm>
            <a:off x="5583980" y="1475703"/>
            <a:ext cx="6608020" cy="789015"/>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Documentation</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https://docs.microsoft.com/en-us/azure/#pivot=products&amp;panel=cognitive</a:t>
            </a:r>
          </a:p>
        </p:txBody>
      </p:sp>
      <p:sp>
        <p:nvSpPr>
          <p:cNvPr id="38" name="Content Placeholder 6">
            <a:extLst>
              <a:ext uri="{FF2B5EF4-FFF2-40B4-BE49-F238E27FC236}">
                <a16:creationId xmlns:a16="http://schemas.microsoft.com/office/drawing/2014/main" id="{719CF955-62E4-4604-B2E8-58A0223A96D7}"/>
              </a:ext>
            </a:extLst>
          </p:cNvPr>
          <p:cNvSpPr txBox="1">
            <a:spLocks/>
          </p:cNvSpPr>
          <p:nvPr/>
        </p:nvSpPr>
        <p:spPr>
          <a:xfrm>
            <a:off x="5583980" y="2655730"/>
            <a:ext cx="6608020" cy="1169189"/>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Client</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SDKs</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https://azure.microsoft.com/en-us/resources/samples/?sort=0&amp;term=cognitive+services https://github.com/southwood/project-oxford-python </a:t>
            </a:r>
          </a:p>
        </p:txBody>
      </p:sp>
      <p:sp>
        <p:nvSpPr>
          <p:cNvPr id="39" name="Content Placeholder 6">
            <a:extLst>
              <a:ext uri="{FF2B5EF4-FFF2-40B4-BE49-F238E27FC236}">
                <a16:creationId xmlns:a16="http://schemas.microsoft.com/office/drawing/2014/main" id="{C4CC7AFD-965D-49AE-A4C7-C9482B37B18C}"/>
              </a:ext>
            </a:extLst>
          </p:cNvPr>
          <p:cNvSpPr txBox="1">
            <a:spLocks/>
          </p:cNvSpPr>
          <p:nvPr/>
        </p:nvSpPr>
        <p:spPr>
          <a:xfrm>
            <a:off x="5583980" y="3990417"/>
            <a:ext cx="6608020" cy="1208307"/>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Example</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Code</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https://github.com/jsturtevant/happy-image-tester-django </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https://github.com/Microsoft/Cognitive-Face-Android https://github.com/Microsoft/Cognitive-Samples-IntelligentKiosk</a:t>
            </a:r>
          </a:p>
        </p:txBody>
      </p:sp>
      <p:sp>
        <p:nvSpPr>
          <p:cNvPr id="40" name="Content Placeholder 6">
            <a:extLst>
              <a:ext uri="{FF2B5EF4-FFF2-40B4-BE49-F238E27FC236}">
                <a16:creationId xmlns:a16="http://schemas.microsoft.com/office/drawing/2014/main" id="{643398A0-B78D-49F7-A324-109FCE55B877}"/>
              </a:ext>
            </a:extLst>
          </p:cNvPr>
          <p:cNvSpPr txBox="1">
            <a:spLocks/>
          </p:cNvSpPr>
          <p:nvPr/>
        </p:nvSpPr>
        <p:spPr>
          <a:xfrm>
            <a:off x="5583980" y="5380884"/>
            <a:ext cx="6608020" cy="1016818"/>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Join</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Our</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Community</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https://stackoverflow.com/questions/tagged/microsoft-cognitive</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https://cognitive.uservoice.com/</a:t>
            </a:r>
          </a:p>
        </p:txBody>
      </p:sp>
      <p:cxnSp>
        <p:nvCxnSpPr>
          <p:cNvPr id="41" name="Straight Connector 40">
            <a:extLst>
              <a:ext uri="{FF2B5EF4-FFF2-40B4-BE49-F238E27FC236}">
                <a16:creationId xmlns:a16="http://schemas.microsoft.com/office/drawing/2014/main" id="{13754B26-051F-44EC-9B4A-7EE02F2B7BB5}"/>
              </a:ext>
            </a:extLst>
          </p:cNvPr>
          <p:cNvCxnSpPr>
            <a:cxnSpLocks/>
          </p:cNvCxnSpPr>
          <p:nvPr/>
        </p:nvCxnSpPr>
        <p:spPr>
          <a:xfrm>
            <a:off x="5313186" y="1289098"/>
            <a:ext cx="6881928" cy="0"/>
          </a:xfrm>
          <a:prstGeom prst="line">
            <a:avLst/>
          </a:prstGeom>
          <a:noFill/>
          <a:ln w="25400" cap="flat" cmpd="sng" algn="ctr">
            <a:solidFill>
              <a:sysClr val="window" lastClr="FFFFFF"/>
            </a:solidFill>
            <a:prstDash val="solid"/>
            <a:headEnd type="none"/>
            <a:tailEnd type="none"/>
          </a:ln>
          <a:effectLst/>
        </p:spPr>
      </p:cxnSp>
      <p:cxnSp>
        <p:nvCxnSpPr>
          <p:cNvPr id="42" name="Straight Connector 41">
            <a:extLst>
              <a:ext uri="{FF2B5EF4-FFF2-40B4-BE49-F238E27FC236}">
                <a16:creationId xmlns:a16="http://schemas.microsoft.com/office/drawing/2014/main" id="{7A4DC865-47A1-48D1-9DAD-B91242B2113B}"/>
              </a:ext>
            </a:extLst>
          </p:cNvPr>
          <p:cNvCxnSpPr>
            <a:cxnSpLocks/>
          </p:cNvCxnSpPr>
          <p:nvPr/>
        </p:nvCxnSpPr>
        <p:spPr>
          <a:xfrm>
            <a:off x="5313186" y="2484331"/>
            <a:ext cx="6881928" cy="0"/>
          </a:xfrm>
          <a:prstGeom prst="line">
            <a:avLst/>
          </a:prstGeom>
          <a:noFill/>
          <a:ln w="25400" cap="flat" cmpd="sng" algn="ctr">
            <a:solidFill>
              <a:sysClr val="window" lastClr="FFFFFF"/>
            </a:solidFill>
            <a:prstDash val="solid"/>
            <a:headEnd type="none"/>
            <a:tailEnd type="none"/>
          </a:ln>
          <a:effectLst/>
        </p:spPr>
      </p:cxnSp>
      <p:cxnSp>
        <p:nvCxnSpPr>
          <p:cNvPr id="43" name="Straight Connector 42">
            <a:extLst>
              <a:ext uri="{FF2B5EF4-FFF2-40B4-BE49-F238E27FC236}">
                <a16:creationId xmlns:a16="http://schemas.microsoft.com/office/drawing/2014/main" id="{CF74AAAA-60D9-4AE7-B35B-DA737A7A9E75}"/>
              </a:ext>
            </a:extLst>
          </p:cNvPr>
          <p:cNvCxnSpPr>
            <a:cxnSpLocks/>
          </p:cNvCxnSpPr>
          <p:nvPr/>
        </p:nvCxnSpPr>
        <p:spPr>
          <a:xfrm>
            <a:off x="5313186" y="3996317"/>
            <a:ext cx="6881928" cy="0"/>
          </a:xfrm>
          <a:prstGeom prst="line">
            <a:avLst/>
          </a:prstGeom>
          <a:noFill/>
          <a:ln w="25400" cap="flat" cmpd="sng" algn="ctr">
            <a:solidFill>
              <a:sysClr val="window" lastClr="FFFFFF"/>
            </a:solidFill>
            <a:prstDash val="solid"/>
            <a:headEnd type="none"/>
            <a:tailEnd type="none"/>
          </a:ln>
          <a:effectLst/>
        </p:spPr>
      </p:cxnSp>
      <p:cxnSp>
        <p:nvCxnSpPr>
          <p:cNvPr id="44" name="Straight Connector 43">
            <a:extLst>
              <a:ext uri="{FF2B5EF4-FFF2-40B4-BE49-F238E27FC236}">
                <a16:creationId xmlns:a16="http://schemas.microsoft.com/office/drawing/2014/main" id="{F2E9428A-BDA0-45B3-8077-D4EF9537B48C}"/>
              </a:ext>
            </a:extLst>
          </p:cNvPr>
          <p:cNvCxnSpPr>
            <a:cxnSpLocks/>
          </p:cNvCxnSpPr>
          <p:nvPr/>
        </p:nvCxnSpPr>
        <p:spPr>
          <a:xfrm>
            <a:off x="5313186" y="5212607"/>
            <a:ext cx="6881928" cy="0"/>
          </a:xfrm>
          <a:prstGeom prst="line">
            <a:avLst/>
          </a:prstGeom>
          <a:noFill/>
          <a:ln w="25400" cap="flat" cmpd="sng" algn="ctr">
            <a:solidFill>
              <a:sysClr val="window" lastClr="FFFFFF"/>
            </a:solidFill>
            <a:prstDash val="solid"/>
            <a:headEnd type="none"/>
            <a:tailEnd type="none"/>
          </a:ln>
          <a:effectLst/>
        </p:spPr>
      </p:cxnSp>
    </p:spTree>
    <p:extLst>
      <p:ext uri="{BB962C8B-B14F-4D97-AF65-F5344CB8AC3E}">
        <p14:creationId xmlns:p14="http://schemas.microsoft.com/office/powerpoint/2010/main" val="155895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34" y="487"/>
            <a:ext cx="11078251" cy="1325375"/>
          </a:xfrm>
        </p:spPr>
        <p:txBody>
          <a:bodyPr/>
          <a:lstStyle/>
          <a:p>
            <a:r>
              <a:rPr lang="en-US"/>
              <a:t>Resources, Tutorials &amp; Demos</a:t>
            </a:r>
            <a:endParaRPr lang="en-US" dirty="0"/>
          </a:p>
        </p:txBody>
      </p:sp>
      <p:sp>
        <p:nvSpPr>
          <p:cNvPr id="3" name="Content Placeholder 2"/>
          <p:cNvSpPr>
            <a:spLocks noGrp="1"/>
          </p:cNvSpPr>
          <p:nvPr>
            <p:ph idx="4294967295"/>
          </p:nvPr>
        </p:nvSpPr>
        <p:spPr>
          <a:xfrm>
            <a:off x="209578" y="1129858"/>
            <a:ext cx="11571885" cy="5465825"/>
          </a:xfrm>
          <a:prstGeom prst="rect">
            <a:avLst/>
          </a:prstGeom>
        </p:spPr>
        <p:txBody>
          <a:bodyPr>
            <a:noAutofit/>
          </a:bodyPr>
          <a:lstStyle/>
          <a:p>
            <a:r>
              <a:rPr lang="en-US" sz="2353" dirty="0"/>
              <a:t>AI &amp; Cognitive Services Tutorials: </a:t>
            </a:r>
            <a:r>
              <a:rPr lang="en-US" sz="2353" dirty="0">
                <a:hlinkClick r:id="rId3"/>
              </a:rPr>
              <a:t>https://aka.ms/aicog</a:t>
            </a:r>
            <a:r>
              <a:rPr lang="en-US" sz="2353" dirty="0"/>
              <a:t> </a:t>
            </a:r>
          </a:p>
          <a:p>
            <a:r>
              <a:rPr lang="en-US" sz="2353" dirty="0"/>
              <a:t>Code Samples on Cognitive Services: </a:t>
            </a:r>
            <a:r>
              <a:rPr lang="en-US" sz="2353" dirty="0">
                <a:hlinkClick r:id="rId4"/>
              </a:rPr>
              <a:t>https://aka.ms/cogsamples</a:t>
            </a:r>
            <a:r>
              <a:rPr lang="en-US" sz="2353" dirty="0"/>
              <a:t> </a:t>
            </a:r>
          </a:p>
          <a:p>
            <a:endParaRPr lang="en-US" sz="2353" dirty="0"/>
          </a:p>
          <a:p>
            <a:r>
              <a:rPr lang="en-US" sz="2353" dirty="0"/>
              <a:t>C# Tutorial: </a:t>
            </a:r>
            <a:r>
              <a:rPr lang="en-US" sz="2353" dirty="0">
                <a:hlinkClick r:id="rId5"/>
              </a:rPr>
              <a:t>https://aka.ms/face-cs</a:t>
            </a:r>
            <a:r>
              <a:rPr lang="en-US" sz="2353" dirty="0"/>
              <a:t> </a:t>
            </a:r>
          </a:p>
          <a:p>
            <a:r>
              <a:rPr lang="en-US" sz="2353" dirty="0"/>
              <a:t>Java Tutorial: </a:t>
            </a:r>
            <a:r>
              <a:rPr lang="en-US" sz="2353" dirty="0">
                <a:hlinkClick r:id="rId6"/>
              </a:rPr>
              <a:t>https://aka.ms/face-jv</a:t>
            </a:r>
            <a:r>
              <a:rPr lang="en-US" sz="2353" dirty="0"/>
              <a:t> </a:t>
            </a:r>
          </a:p>
          <a:p>
            <a:r>
              <a:rPr lang="en-US" sz="2353" dirty="0"/>
              <a:t>Python Tutorial: </a:t>
            </a:r>
            <a:r>
              <a:rPr lang="en-US" sz="2353" dirty="0">
                <a:hlinkClick r:id="rId7"/>
              </a:rPr>
              <a:t>https://aka.ms/face-py</a:t>
            </a:r>
            <a:r>
              <a:rPr lang="en-US" sz="2353" dirty="0"/>
              <a:t> </a:t>
            </a:r>
          </a:p>
          <a:p>
            <a:endParaRPr lang="en-US" sz="2353" dirty="0"/>
          </a:p>
          <a:p>
            <a:r>
              <a:rPr lang="en-US" sz="2353" dirty="0"/>
              <a:t>APIs in Action: </a:t>
            </a:r>
          </a:p>
          <a:p>
            <a:r>
              <a:rPr lang="en-US" sz="2353" dirty="0"/>
              <a:t>How Old Bot: </a:t>
            </a:r>
            <a:r>
              <a:rPr lang="en-US" sz="2353" dirty="0">
                <a:hlinkClick r:id="rId8"/>
              </a:rPr>
              <a:t>https://how-old.net/</a:t>
            </a:r>
            <a:endParaRPr lang="en-US" sz="2353" dirty="0"/>
          </a:p>
          <a:p>
            <a:r>
              <a:rPr lang="en-US" sz="2353" dirty="0"/>
              <a:t>Celebs Like Me: </a:t>
            </a:r>
            <a:r>
              <a:rPr lang="en-US" sz="2353" dirty="0">
                <a:hlinkClick r:id="rId9"/>
              </a:rPr>
              <a:t>https://www.celebslike.me</a:t>
            </a:r>
            <a:r>
              <a:rPr lang="en-US" sz="2353" dirty="0"/>
              <a:t> </a:t>
            </a:r>
          </a:p>
          <a:p>
            <a:r>
              <a:rPr lang="en-US" sz="2353" dirty="0"/>
              <a:t>What Dog? </a:t>
            </a:r>
            <a:r>
              <a:rPr lang="en-US" sz="2353" dirty="0">
                <a:hlinkClick r:id="rId10"/>
              </a:rPr>
              <a:t>https://www.what-dog.net</a:t>
            </a:r>
            <a:endParaRPr lang="en-US" sz="2353" dirty="0"/>
          </a:p>
          <a:p>
            <a:r>
              <a:rPr lang="en-US" sz="2353" dirty="0"/>
              <a:t>Try Vision API: </a:t>
            </a:r>
            <a:r>
              <a:rPr lang="en-US" sz="2353" dirty="0">
                <a:hlinkClick r:id="rId11"/>
              </a:rPr>
              <a:t>https://aka.ms/tryvision</a:t>
            </a:r>
            <a:r>
              <a:rPr lang="en-US" sz="2353" dirty="0"/>
              <a:t> </a:t>
            </a:r>
          </a:p>
          <a:p>
            <a:endParaRPr lang="nl-NL" sz="2353" dirty="0"/>
          </a:p>
        </p:txBody>
      </p:sp>
    </p:spTree>
    <p:extLst>
      <p:ext uri="{BB962C8B-B14F-4D97-AF65-F5344CB8AC3E}">
        <p14:creationId xmlns:p14="http://schemas.microsoft.com/office/powerpoint/2010/main" val="1611834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912158-72BB-4B60-822D-AA0EA9F999D9}"/>
              </a:ext>
            </a:extLst>
          </p:cNvPr>
          <p:cNvSpPr>
            <a:spLocks noGrp="1"/>
          </p:cNvSpPr>
          <p:nvPr>
            <p:ph type="title"/>
          </p:nvPr>
        </p:nvSpPr>
        <p:spPr>
          <a:xfrm>
            <a:off x="269239" y="2084172"/>
            <a:ext cx="11653523" cy="1162178"/>
          </a:xfrm>
        </p:spPr>
        <p:txBody>
          <a:bodyPr/>
          <a:lstStyle/>
          <a:p>
            <a:r>
              <a:rPr lang="en-US" dirty="0"/>
              <a:t>Q&amp;A</a:t>
            </a:r>
          </a:p>
        </p:txBody>
      </p:sp>
    </p:spTree>
    <p:extLst>
      <p:ext uri="{BB962C8B-B14F-4D97-AF65-F5344CB8AC3E}">
        <p14:creationId xmlns:p14="http://schemas.microsoft.com/office/powerpoint/2010/main" val="39839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66" y="3341353"/>
            <a:ext cx="12189648" cy="35151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31" y="1459"/>
            <a:ext cx="12188542" cy="3320992"/>
          </a:xfrm>
          <a:prstGeom prst="rect">
            <a:avLst/>
          </a:prstGeom>
        </p:spPr>
      </p:pic>
      <p:sp>
        <p:nvSpPr>
          <p:cNvPr id="34" name="Rectangle 33"/>
          <p:cNvSpPr/>
          <p:nvPr/>
        </p:nvSpPr>
        <p:spPr bwMode="auto">
          <a:xfrm>
            <a:off x="866" y="974"/>
            <a:ext cx="12206461" cy="3321476"/>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866" y="3313076"/>
            <a:ext cx="12189648"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458" y="3982258"/>
            <a:ext cx="1919696" cy="1807194"/>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Labs</a:t>
            </a:r>
            <a:endParaRPr lang="en-US" sz="2000" b="1">
              <a:gradFill>
                <a:gsLst>
                  <a:gs pos="11628">
                    <a:srgbClr val="3F3F3F"/>
                  </a:gs>
                  <a:gs pos="54000">
                    <a:srgbClr val="3F3F3F"/>
                  </a:gs>
                </a:gsLst>
                <a:lin ang="5400000" scaled="0"/>
              </a:gradFill>
              <a:latin typeface="Segoe UI Semilight" panose="020B0402040204020203" pitchFamily="34" charset="0"/>
              <a:cs typeface="Segoe UI Semilight" panose="020B0402040204020203" pitchFamily="34" charset="0"/>
            </a:endParaRPr>
          </a:p>
          <a:p>
            <a:pPr algn="ctr" defTabSz="895698">
              <a:lnSpc>
                <a:spcPct val="90000"/>
              </a:lnSpc>
              <a:spcAft>
                <a:spcPts val="588"/>
              </a:spcAft>
              <a:defRPr/>
            </a:pPr>
            <a: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1" y="3982259"/>
            <a:ext cx="1919696" cy="1298665"/>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Knowledge</a:t>
            </a:r>
          </a:p>
          <a:p>
            <a:pPr algn="ctr" defTabSz="913963">
              <a:lnSpc>
                <a:spcPct val="90000"/>
              </a:lnSpc>
              <a:spcAft>
                <a:spcPts val="574"/>
              </a:spcAft>
              <a:defRPr/>
            </a:pP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Map complex information and data in order to solve specific tasks </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12239" y="2870511"/>
            <a:ext cx="1138482" cy="1142677"/>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4217" y="3982259"/>
            <a:ext cx="1919696" cy="1112767"/>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Language</a:t>
            </a:r>
          </a:p>
          <a:p>
            <a:pPr algn="ctr" defTabSz="913963">
              <a:lnSpc>
                <a:spcPct val="90000"/>
              </a:lnSpc>
              <a:spcAft>
                <a:spcPts val="574"/>
              </a:spcAft>
              <a:defRPr/>
            </a:pPr>
            <a: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Process text and </a:t>
            </a:r>
            <a:b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24825" y="2870508"/>
            <a:ext cx="1138482" cy="1142676"/>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046" y="3982259"/>
            <a:ext cx="1919696" cy="1298665"/>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Search</a:t>
            </a:r>
          </a:p>
          <a:p>
            <a:pPr algn="ctr" defTabSz="913963">
              <a:lnSpc>
                <a:spcPct val="90000"/>
              </a:lnSpc>
              <a:spcAft>
                <a:spcPts val="574"/>
              </a:spcAft>
              <a:defRPr/>
            </a:pP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99653" y="2870509"/>
            <a:ext cx="1138482" cy="1142676"/>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894" y="3982259"/>
            <a:ext cx="1919696" cy="1298665"/>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Vision</a:t>
            </a:r>
          </a:p>
          <a:p>
            <a:pPr algn="ctr" defTabSz="913963">
              <a:lnSpc>
                <a:spcPct val="90000"/>
              </a:lnSpc>
              <a:spcAft>
                <a:spcPts val="574"/>
              </a:spcAft>
              <a:defRPr/>
            </a:pP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1500" y="2870508"/>
            <a:ext cx="1138482" cy="1142676"/>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8308" y="3982258"/>
            <a:ext cx="2108191" cy="1298665"/>
          </a:xfrm>
          <a:prstGeom prst="rect">
            <a:avLst/>
          </a:prstGeom>
          <a:noFill/>
        </p:spPr>
        <p:txBody>
          <a:bodyPr wrap="square" lIns="179183" tIns="143347" rIns="89617" bIns="143347" rtlCol="0" anchor="t">
            <a:spAutoFit/>
          </a:bodyPr>
          <a:lstStyle/>
          <a:p>
            <a:pPr algn="ctr" defTabSz="895698">
              <a:lnSpc>
                <a:spcPct val="90000"/>
              </a:lnSpc>
              <a:spcAft>
                <a:spcPts val="588"/>
              </a:spcAft>
              <a:defRPr/>
            </a:pPr>
            <a:r>
              <a:rPr lang="en-US" sz="1800"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Speech</a:t>
            </a:r>
          </a:p>
          <a:p>
            <a:pPr algn="ctr" defTabSz="913963">
              <a:lnSpc>
                <a:spcPct val="90000"/>
              </a:lnSpc>
              <a:spcAft>
                <a:spcPts val="574"/>
              </a:spcAft>
              <a:defRPr/>
            </a:pPr>
            <a: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Hear and speak to your users by filtering noise, identifying speakers, </a:t>
            </a:r>
            <a:b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43254" y="2870508"/>
            <a:ext cx="1138299" cy="1142676"/>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4968" y="2883951"/>
            <a:ext cx="1142676" cy="1142676"/>
            <a:chOff x="10495195" y="2941204"/>
            <a:chExt cx="1165754" cy="1165754"/>
          </a:xfrm>
          <a:solidFill>
            <a:schemeClr val="bg1"/>
          </a:solidFill>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chemeClr val="accent3"/>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39">
                <a:defRPr/>
              </a:pPr>
              <a:endParaRPr lang="en-US">
                <a:solidFill>
                  <a:srgbClr val="3F3F3F"/>
                </a:solidFill>
                <a:latin typeface="Segoe UI"/>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a:xfrm>
            <a:off x="576699" y="448698"/>
            <a:ext cx="10801919" cy="1107996"/>
          </a:xfrm>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31" y="1459"/>
            <a:ext cx="12188542" cy="3320992"/>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10405295" y="1152428"/>
            <a:ext cx="1142676" cy="1142676"/>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866" y="974"/>
            <a:ext cx="12206461" cy="3321476"/>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488" y="1916462"/>
            <a:ext cx="12189648" cy="49410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2321" y="1098189"/>
            <a:ext cx="1138320" cy="1142514"/>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71770" y="2011225"/>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335310"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335310" y="324837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335310" y="361231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335310" y="397624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335310"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335310" y="434018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60383" y="1098188"/>
            <a:ext cx="1138320" cy="1142514"/>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4169831" y="2011224"/>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4233372" y="361231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4233372"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4233372"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4233372" y="324837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58444" y="1098190"/>
            <a:ext cx="1138320" cy="1142514"/>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8067892" y="2011225"/>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8131433"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8131433" y="3248377"/>
            <a:ext cx="1792342" cy="181845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91427" rIns="89617" bIns="44802" numCol="1" spcCol="0" rtlCol="0" fromWordArt="0" anchor="t"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8131433"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8131433" y="511303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1445" y="1098189"/>
            <a:ext cx="1138138" cy="1142514"/>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2220801" y="2011225"/>
            <a:ext cx="1919424" cy="571926"/>
          </a:xfrm>
          <a:prstGeom prst="rect">
            <a:avLst/>
          </a:prstGeom>
          <a:noFill/>
        </p:spPr>
        <p:txBody>
          <a:bodyPr wrap="square" lIns="179158" tIns="143327" rIns="89604"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284342"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284342"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10766705" y="1441066"/>
            <a:ext cx="419856" cy="48364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defRPr/>
            </a:pPr>
            <a:endParaRPr lang="en-US">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10016921" y="2022724"/>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400"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10080462" y="324837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10080462" y="361231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10080462" y="397624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Knowledge </a:t>
            </a:r>
            <a:br>
              <a:rPr lang="en-US" sz="1050" b="1" kern="0">
                <a:gradFill>
                  <a:gsLst>
                    <a:gs pos="1250">
                      <a:srgbClr val="1A1A1A"/>
                    </a:gs>
                    <a:gs pos="100000">
                      <a:srgbClr val="1A1A1A"/>
                    </a:gs>
                  </a:gsLst>
                  <a:lin ang="5400000" scaled="0"/>
                </a:gradFill>
                <a:latin typeface="Segoe UI"/>
              </a:rPr>
            </a:br>
            <a:r>
              <a:rPr lang="en-US" sz="1050"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10080462"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10080462"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10080462" y="434018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8131433" y="54852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8131433" y="585737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284342" y="3979891"/>
            <a:ext cx="1792342" cy="149234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91427" rIns="89617" bIns="44802" numCol="1" spcCol="0" rtlCol="0" fromWordArt="0" anchor="t"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Unified Speech</a:t>
            </a:r>
          </a:p>
          <a:p>
            <a:pPr algn="ctr" defTabSz="860568">
              <a:lnSpc>
                <a:spcPct val="90000"/>
              </a:lnSpc>
              <a:defRPr/>
            </a:pPr>
            <a:endParaRPr lang="en-US" sz="1050"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10080462" y="470411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10080462" y="506805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10080462" y="5431990"/>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10080462" y="5795925"/>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10080462" y="615986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9413" y="1098191"/>
            <a:ext cx="1138320" cy="1142515"/>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6118861" y="2011224"/>
            <a:ext cx="1919424" cy="571926"/>
          </a:xfrm>
          <a:prstGeom prst="rect">
            <a:avLst/>
          </a:prstGeom>
          <a:noFill/>
        </p:spPr>
        <p:txBody>
          <a:bodyPr wrap="square" lIns="179158" tIns="143327" rIns="179158" bIns="14332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895526">
              <a:spcAft>
                <a:spcPts val="588"/>
              </a:spcAft>
              <a:defRPr/>
            </a:pPr>
            <a:r>
              <a:rPr lang="en-US"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6182402"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6182402"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dirty="0" err="1">
                <a:gradFill>
                  <a:gsLst>
                    <a:gs pos="1250">
                      <a:srgbClr val="1A1A1A"/>
                    </a:gs>
                    <a:gs pos="100000">
                      <a:srgbClr val="1A1A1A"/>
                    </a:gs>
                  </a:gsLst>
                </a:gradFill>
                <a:latin typeface="Segoe UI"/>
              </a:rPr>
              <a:t>QnA</a:t>
            </a:r>
            <a:r>
              <a:rPr lang="en-US" sz="1050"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586740" y="132522"/>
            <a:ext cx="11018520" cy="751997"/>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2284341" y="324837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2284341" y="361231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2450730" y="4304941"/>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Speech to Text</a:t>
            </a:r>
            <a:br>
              <a:rPr lang="en-US" sz="1050" kern="0" dirty="0">
                <a:gradFill>
                  <a:gsLst>
                    <a:gs pos="1250">
                      <a:srgbClr val="1A1A1A"/>
                    </a:gs>
                    <a:gs pos="100000">
                      <a:srgbClr val="1A1A1A"/>
                    </a:gs>
                  </a:gsLst>
                  <a:lin ang="5400000" scaled="0"/>
                </a:gradFill>
                <a:latin typeface="Segoe UI"/>
              </a:rPr>
            </a:br>
            <a:r>
              <a:rPr lang="en-US" sz="800" kern="0" dirty="0">
                <a:gradFill>
                  <a:gsLst>
                    <a:gs pos="1250">
                      <a:srgbClr val="1A1A1A"/>
                    </a:gs>
                    <a:gs pos="100000">
                      <a:srgbClr val="1A1A1A"/>
                    </a:gs>
                  </a:gsLst>
                  <a:lin ang="5400000" scaled="0"/>
                </a:gradFill>
                <a:latin typeface="Segoe UI"/>
              </a:rPr>
              <a:t>w. </a:t>
            </a:r>
            <a:r>
              <a:rPr lang="en-US" sz="800" kern="0" dirty="0">
                <a:solidFill>
                  <a:srgbClr val="FF0000"/>
                </a:solidFill>
                <a:latin typeface="Segoe UI"/>
              </a:rPr>
              <a:t>Custom Speech</a:t>
            </a:r>
            <a:endParaRPr lang="en-US" sz="4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2450730" y="4660178"/>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Text to Speech</a:t>
            </a:r>
            <a:br>
              <a:rPr lang="en-US" sz="1050" kern="0" dirty="0">
                <a:gradFill>
                  <a:gsLst>
                    <a:gs pos="1250">
                      <a:srgbClr val="1A1A1A"/>
                    </a:gs>
                    <a:gs pos="100000">
                      <a:srgbClr val="1A1A1A"/>
                    </a:gs>
                  </a:gsLst>
                  <a:lin ang="5400000" scaled="0"/>
                </a:gradFill>
                <a:latin typeface="Segoe UI"/>
              </a:rPr>
            </a:br>
            <a:r>
              <a:rPr lang="en-US" sz="800" kern="0" dirty="0">
                <a:gradFill>
                  <a:gsLst>
                    <a:gs pos="1250">
                      <a:srgbClr val="1A1A1A"/>
                    </a:gs>
                    <a:gs pos="100000">
                      <a:srgbClr val="1A1A1A"/>
                    </a:gs>
                  </a:gsLst>
                  <a:lin ang="5400000" scaled="0"/>
                </a:gradFill>
                <a:latin typeface="Segoe UI"/>
              </a:rPr>
              <a:t>w. </a:t>
            </a:r>
            <a:r>
              <a:rPr lang="en-US" sz="8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2450730" y="5015415"/>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Speech Translation</a:t>
            </a:r>
            <a:br>
              <a:rPr lang="en-US" sz="1050" kern="0" dirty="0">
                <a:gradFill>
                  <a:gsLst>
                    <a:gs pos="1250">
                      <a:srgbClr val="1A1A1A"/>
                    </a:gs>
                    <a:gs pos="100000">
                      <a:srgbClr val="1A1A1A"/>
                    </a:gs>
                  </a:gsLst>
                  <a:lin ang="5400000" scaled="0"/>
                </a:gradFill>
                <a:latin typeface="Segoe UI"/>
              </a:rPr>
            </a:br>
            <a:r>
              <a:rPr lang="en-US" sz="800" kern="0" dirty="0">
                <a:gradFill>
                  <a:gsLst>
                    <a:gs pos="1250">
                      <a:srgbClr val="1A1A1A"/>
                    </a:gs>
                    <a:gs pos="100000">
                      <a:srgbClr val="1A1A1A"/>
                    </a:gs>
                  </a:gsLst>
                  <a:lin ang="5400000" scaled="0"/>
                </a:gradFill>
                <a:latin typeface="Segoe UI"/>
              </a:rPr>
              <a:t>w. </a:t>
            </a:r>
            <a:r>
              <a:rPr lang="en-US" sz="8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8303945" y="3569756"/>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8303945" y="3927122"/>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8303945" y="4284488"/>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8303945" y="4641854"/>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Video Search</a:t>
            </a:r>
            <a:endParaRPr lang="en-US" sz="1100"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4233370" y="399570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solidFill>
                  <a:srgbClr val="FF0000"/>
                </a:solidFill>
                <a:latin typeface="Segoe UI"/>
              </a:rPr>
              <a:t>Custom Vision</a:t>
            </a:r>
          </a:p>
        </p:txBody>
      </p:sp>
    </p:spTree>
    <p:extLst>
      <p:ext uri="{BB962C8B-B14F-4D97-AF65-F5344CB8AC3E}">
        <p14:creationId xmlns:p14="http://schemas.microsoft.com/office/powerpoint/2010/main" val="29306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86851"/>
            <a:ext cx="12208194" cy="3012095"/>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defTabSz="895870">
              <a:lnSpc>
                <a:spcPct val="90000"/>
              </a:lnSpc>
              <a:spcAft>
                <a:spcPts val="1440"/>
              </a:spcAft>
              <a:defRPr/>
            </a:pPr>
            <a:r>
              <a:rPr lang="en-US" sz="1765" dirty="0">
                <a:gradFill>
                  <a:gsLst>
                    <a:gs pos="13000">
                      <a:srgbClr val="FFFFFF"/>
                    </a:gs>
                    <a:gs pos="83000">
                      <a:srgbClr val="FFFFFF"/>
                    </a:gs>
                  </a:gsLst>
                  <a:lin ang="10800000" scaled="0"/>
                </a:gradFill>
                <a:latin typeface="Segoe UI"/>
              </a:rPr>
              <a:t>The broadest set of custom AI services available, allowing customers to use their own data </a:t>
            </a:r>
            <a:br>
              <a:rPr lang="en-US" sz="1765" dirty="0">
                <a:gradFill>
                  <a:gsLst>
                    <a:gs pos="13000">
                      <a:srgbClr val="FFFFFF"/>
                    </a:gs>
                    <a:gs pos="83000">
                      <a:srgbClr val="FFFFFF"/>
                    </a:gs>
                  </a:gsLst>
                  <a:lin ang="10800000" scaled="0"/>
                </a:gradFill>
                <a:latin typeface="Segoe UI"/>
              </a:rPr>
            </a:br>
            <a:r>
              <a:rPr lang="en-US" sz="1765" dirty="0">
                <a:gradFill>
                  <a:gsLst>
                    <a:gs pos="13000">
                      <a:srgbClr val="FFFFFF"/>
                    </a:gs>
                    <a:gs pos="83000">
                      <a:srgbClr val="FFFFFF"/>
                    </a:gs>
                  </a:gsLst>
                  <a:lin ang="10800000" scaled="0"/>
                </a:gradFill>
                <a:latin typeface="Segoe UI"/>
              </a:rPr>
              <a:t>with algorithms that are customized for their specific needs.</a:t>
            </a:r>
            <a:endParaRPr lang="en-US" sz="2800" dirty="0">
              <a:gradFill>
                <a:gsLst>
                  <a:gs pos="13000">
                    <a:srgbClr val="FFFFFF"/>
                  </a:gs>
                  <a:gs pos="83000">
                    <a:srgbClr val="FFFFFF"/>
                  </a:gs>
                </a:gsLst>
                <a:lin ang="10800000" scaled="0"/>
              </a:gradFill>
              <a:latin typeface="Segoe UI"/>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8"/>
            <a:ext cx="12204729" cy="318424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5" y="6113761"/>
            <a:ext cx="1807964" cy="544303"/>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4" y="6113761"/>
            <a:ext cx="2079341" cy="544303"/>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1"/>
            <a:ext cx="1634640" cy="544303"/>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1"/>
            <a:ext cx="1696044" cy="544303"/>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1"/>
            <a:ext cx="1785499" cy="544303"/>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521909"/>
            <a:ext cx="2340532" cy="1162343"/>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521909"/>
            <a:ext cx="2340532" cy="917917"/>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521909"/>
            <a:ext cx="2340532" cy="1162343"/>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521909"/>
            <a:ext cx="2340532" cy="1162343"/>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5" y="4521909"/>
            <a:ext cx="2340532" cy="917917"/>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068" y="1454819"/>
            <a:ext cx="1927040" cy="1517794"/>
            <a:chOff x="270068" y="-1773005"/>
            <a:chExt cx="1927040" cy="1517794"/>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5498" y="1454819"/>
            <a:ext cx="1927040" cy="1522295"/>
            <a:chOff x="2215498" y="-1773006"/>
            <a:chExt cx="1927040" cy="1522295"/>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1051"/>
            </a:xfrm>
            <a:prstGeom prst="rect">
              <a:avLst/>
            </a:prstGeom>
            <a:noFill/>
          </p:spPr>
          <p:txBody>
            <a:bodyPr wrap="square" lIns="179208" tIns="143367" rIns="89630"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7" y="1454819"/>
            <a:ext cx="1927040" cy="1522295"/>
            <a:chOff x="6106357" y="-1773006"/>
            <a:chExt cx="1927040" cy="1522295"/>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0927" y="1454819"/>
            <a:ext cx="1927040" cy="1522295"/>
            <a:chOff x="4160927" y="-1773006"/>
            <a:chExt cx="1927040" cy="1522295"/>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7214" y="1454819"/>
            <a:ext cx="1927040" cy="1522295"/>
            <a:chOff x="9997214" y="-1773006"/>
            <a:chExt cx="1927040" cy="1522295"/>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787" y="1454819"/>
            <a:ext cx="1927040" cy="1522295"/>
            <a:chOff x="8051787" y="-1773006"/>
            <a:chExt cx="1927040" cy="1522295"/>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1226" y="307823"/>
            <a:ext cx="7294166" cy="1069845"/>
          </a:xfrm>
          <a:prstGeom prst="rect">
            <a:avLst/>
          </a:prstGeom>
        </p:spPr>
        <p:txBody>
          <a:bodyPr wrap="square" anchor="ctr">
            <a:spAutoFit/>
          </a:bodyPr>
          <a:lstStyle/>
          <a:p>
            <a:pPr defTabSz="895870">
              <a:lnSpc>
                <a:spcPct val="90000"/>
              </a:lnSpc>
              <a:defRPr/>
            </a:pPr>
            <a:r>
              <a:rPr lang="en-US" altLang="en-US" sz="4313" dirty="0">
                <a:gradFill>
                  <a:gsLst>
                    <a:gs pos="12727">
                      <a:srgbClr val="FFFFFF"/>
                    </a:gs>
                    <a:gs pos="52000">
                      <a:srgbClr val="FFFFFF"/>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576"/>
              </a:spcBef>
              <a:spcAft>
                <a:spcPts val="576"/>
              </a:spcAft>
              <a:buClrTx/>
              <a:buSzTx/>
              <a:buFontTx/>
              <a:buNone/>
              <a:tabLst/>
              <a:defRPr/>
            </a:pPr>
            <a: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314" rtl="0" eaLnBrk="1" fontAlgn="auto" latinLnBrk="0" hangingPunct="1">
              <a:lnSpc>
                <a:spcPct val="100000"/>
              </a:lnSpc>
              <a:spcBef>
                <a:spcPts val="576"/>
              </a:spcBef>
              <a:spcAft>
                <a:spcPts val="576"/>
              </a:spcAft>
              <a:buClrTx/>
              <a:buSzTx/>
              <a:buFontTx/>
              <a:buNone/>
              <a:tabLst/>
              <a:defRPr/>
            </a:pPr>
            <a: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sp>
        <p:nvSpPr>
          <p:cNvPr id="36" name="Rectangle 35"/>
          <p:cNvSpPr/>
          <p:nvPr/>
        </p:nvSpPr>
        <p:spPr bwMode="auto">
          <a:xfrm>
            <a:off x="4094567"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588"/>
              </a:spcBef>
              <a:spcAft>
                <a:spcPts val="0"/>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314" rtl="0" eaLnBrk="1" fontAlgn="auto" latinLnBrk="0" hangingPunct="1">
              <a:lnSpc>
                <a:spcPct val="90000"/>
              </a:lnSpc>
              <a:spcBef>
                <a:spcPts val="588"/>
              </a:spcBef>
              <a:spcAft>
                <a:spcPts val="0"/>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find the right API for your app</a:t>
            </a:r>
          </a:p>
          <a:p>
            <a:pPr marL="0" marR="0" lvl="0" indent="0" algn="l" defTabSz="914314" rtl="0" eaLnBrk="1" fontAlgn="auto" latinLnBrk="0" hangingPunct="1">
              <a:lnSpc>
                <a:spcPct val="90000"/>
              </a:lnSpc>
              <a:spcBef>
                <a:spcPts val="588"/>
              </a:spcBef>
              <a:spcAft>
                <a:spcPts val="0"/>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sp>
        <p:nvSpPr>
          <p:cNvPr id="37" name="Rectangle 36"/>
          <p:cNvSpPr/>
          <p:nvPr/>
        </p:nvSpPr>
        <p:spPr bwMode="auto">
          <a:xfrm>
            <a:off x="8189134"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588"/>
              </a:spcBef>
              <a:spcAft>
                <a:spcPts val="576"/>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314" rtl="0" eaLnBrk="1" fontAlgn="auto" latinLnBrk="0" hangingPunct="1">
              <a:lnSpc>
                <a:spcPct val="90000"/>
              </a:lnSpc>
              <a:spcBef>
                <a:spcPts val="588"/>
              </a:spcBef>
              <a:spcAft>
                <a:spcPts val="576"/>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2" name="Picture 11"/>
          <p:cNvPicPr>
            <a:picLocks noChangeAspect="1"/>
          </p:cNvPicPr>
          <p:nvPr/>
        </p:nvPicPr>
        <p:blipFill rotWithShape="1">
          <a:blip r:embed="rId3"/>
          <a:srcRect t="31789" b="27258"/>
          <a:stretch/>
        </p:blipFill>
        <p:spPr>
          <a:xfrm>
            <a:off x="1" y="-33322"/>
            <a:ext cx="12192000" cy="3353688"/>
          </a:xfrm>
          <a:prstGeom prst="rect">
            <a:avLst/>
          </a:prstGeom>
        </p:spPr>
      </p:pic>
      <p:sp>
        <p:nvSpPr>
          <p:cNvPr id="39" name="Rectangle 38"/>
          <p:cNvSpPr/>
          <p:nvPr/>
        </p:nvSpPr>
        <p:spPr bwMode="auto">
          <a:xfrm>
            <a:off x="1" y="-42189"/>
            <a:ext cx="8191775" cy="3364609"/>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0" y="2932097"/>
            <a:ext cx="3998202" cy="651728"/>
          </a:xfrm>
          <a:prstGeom prst="rect">
            <a:avLst/>
          </a:prstGeom>
          <a:solidFill>
            <a:schemeClr val="accent3"/>
          </a:solidFill>
        </p:spPr>
        <p:txBody>
          <a:bodyPr wrap="none" lIns="179285" tIns="143428" rIns="179285" bIns="143428"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64545">
                      <a:srgbClr val="FFFFFF"/>
                    </a:gs>
                    <a:gs pos="54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89901" y="2932097"/>
            <a:ext cx="4007533" cy="651728"/>
          </a:xfrm>
          <a:prstGeom prst="rect">
            <a:avLst/>
          </a:prstGeom>
          <a:solidFill>
            <a:schemeClr val="accent1"/>
          </a:solidFill>
        </p:spPr>
        <p:txBody>
          <a:bodyPr wrap="none" lIns="179285" tIns="143428" rIns="179285" bIns="143428"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71818">
                      <a:srgbClr val="FFFFFF"/>
                    </a:gs>
                    <a:gs pos="59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468" y="2932097"/>
            <a:ext cx="4007533" cy="651728"/>
          </a:xfrm>
          <a:prstGeom prst="rect">
            <a:avLst/>
          </a:prstGeom>
          <a:solidFill>
            <a:schemeClr val="tx1"/>
          </a:solidFill>
        </p:spPr>
        <p:txBody>
          <a:bodyPr wrap="none" lIns="179285" tIns="143428" rIns="179285" bIns="143428"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3636">
                      <a:srgbClr val="FFFFFF"/>
                    </a:gs>
                    <a:gs pos="2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noAutofit/>
          </a:bodyPr>
          <a:lstStyle/>
          <a:p>
            <a:r>
              <a:rPr lang="en-US" sz="5882">
                <a:gradFill>
                  <a:gsLst>
                    <a:gs pos="1250">
                      <a:schemeClr val="bg1"/>
                    </a:gs>
                    <a:gs pos="100000">
                      <a:schemeClr val="bg1"/>
                    </a:gs>
                  </a:gsLst>
                  <a:lin ang="5400000" scaled="0"/>
                </a:gradFill>
              </a:rPr>
              <a:t>Why Microsoft </a:t>
            </a:r>
            <a:br>
              <a:rPr lang="en-US" sz="5882">
                <a:gradFill>
                  <a:gsLst>
                    <a:gs pos="1250">
                      <a:schemeClr val="bg1"/>
                    </a:gs>
                    <a:gs pos="100000">
                      <a:schemeClr val="bg1"/>
                    </a:gs>
                  </a:gsLst>
                  <a:lin ang="5400000" scaled="0"/>
                </a:gradFill>
              </a:rPr>
            </a:br>
            <a:r>
              <a:rPr lang="en-US" sz="5882">
                <a:gradFill>
                  <a:gsLst>
                    <a:gs pos="1250">
                      <a:schemeClr val="bg1"/>
                    </a:gs>
                    <a:gs pos="100000">
                      <a:schemeClr val="bg1"/>
                    </a:gs>
                  </a:gsLst>
                  <a:lin ang="5400000" scaled="0"/>
                </a:gradFill>
              </a:rPr>
              <a:t>Cognitive Services?</a:t>
            </a:r>
          </a:p>
        </p:txBody>
      </p:sp>
      <p:grpSp>
        <p:nvGrpSpPr>
          <p:cNvPr id="21" name="Group 20"/>
          <p:cNvGrpSpPr/>
          <p:nvPr/>
        </p:nvGrpSpPr>
        <p:grpSpPr>
          <a:xfrm>
            <a:off x="329844" y="5210957"/>
            <a:ext cx="1838620" cy="1239175"/>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677515"/>
                <a:ext cx="812663" cy="549003"/>
              </a:xfrm>
              <a:prstGeom prst="rect">
                <a:avLst/>
              </a:prstGeom>
              <a:noFill/>
            </p:spPr>
            <p:txBody>
              <a:bodyPr wrap="square" lIns="179259" tIns="143408" rIns="179259" bIns="143408" rtlCol="0" anchor="ctr">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GET A</a:t>
                </a:r>
                <a:b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br>
                <a: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 KEY</a:t>
                </a: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59" tIns="143408" rIns="179259" bIns="143408" rtlCol="0" anchor="ctr">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BUILD</a:t>
                </a:r>
              </a:p>
            </p:txBody>
          </p:sp>
        </p:grpSp>
      </p:grpSp>
      <p:sp>
        <p:nvSpPr>
          <p:cNvPr id="44" name="Freeform 11"/>
          <p:cNvSpPr>
            <a:spLocks noEditPoints="1"/>
          </p:cNvSpPr>
          <p:nvPr/>
        </p:nvSpPr>
        <p:spPr bwMode="black">
          <a:xfrm>
            <a:off x="5142627" y="5815072"/>
            <a:ext cx="393974" cy="485050"/>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47"/>
          <p:cNvSpPr>
            <a:spLocks noChangeAspect="1" noEditPoints="1"/>
          </p:cNvSpPr>
          <p:nvPr/>
        </p:nvSpPr>
        <p:spPr bwMode="black">
          <a:xfrm>
            <a:off x="4320816" y="5873675"/>
            <a:ext cx="369347" cy="3678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674975" y="6212018"/>
            <a:ext cx="986844" cy="286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24933" y="5734630"/>
            <a:ext cx="969698" cy="2606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350115" y="5585363"/>
            <a:ext cx="904484" cy="370839"/>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50114" y="6072289"/>
            <a:ext cx="1086866" cy="3319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6549" y="6111307"/>
            <a:ext cx="1656731" cy="4104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706549" y="5490977"/>
            <a:ext cx="1635461" cy="4104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23053" y="5825144"/>
            <a:ext cx="365471" cy="442995"/>
          </a:xfrm>
          <a:prstGeom prst="rect">
            <a:avLst/>
          </a:prstGeom>
        </p:spPr>
      </p:pic>
    </p:spTree>
    <p:extLst>
      <p:ext uri="{BB962C8B-B14F-4D97-AF65-F5344CB8AC3E}">
        <p14:creationId xmlns:p14="http://schemas.microsoft.com/office/powerpoint/2010/main" val="37309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extLst/>
          </p:nvPr>
        </p:nvGraphicFramePr>
        <p:xfrm>
          <a:off x="3289" y="3017"/>
          <a:ext cx="1556" cy="1556"/>
        </p:xfrm>
        <a:graphic>
          <a:graphicData uri="http://schemas.openxmlformats.org/presentationml/2006/ole">
            <mc:AlternateContent xmlns:mc="http://schemas.openxmlformats.org/markup-compatibility/2006">
              <mc:Choice xmlns:v="urn:schemas-microsoft-com:vml" Requires="v">
                <p:oleObj spid="_x0000_s1038"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289" y="3017"/>
                        <a:ext cx="1556" cy="1556"/>
                      </a:xfrm>
                      <a:prstGeom prst="rect">
                        <a:avLst/>
                      </a:prstGeom>
                    </p:spPr>
                  </p:pic>
                </p:oleObj>
              </mc:Fallback>
            </mc:AlternateContent>
          </a:graphicData>
        </a:graphic>
      </p:graphicFrame>
      <p:sp>
        <p:nvSpPr>
          <p:cNvPr id="5" name="Title 4"/>
          <p:cNvSpPr>
            <a:spLocks noGrp="1"/>
          </p:cNvSpPr>
          <p:nvPr>
            <p:ph type="title"/>
          </p:nvPr>
        </p:nvSpPr>
        <p:spPr>
          <a:xfrm>
            <a:off x="455176" y="280407"/>
            <a:ext cx="11373624" cy="663797"/>
          </a:xfrm>
        </p:spPr>
        <p:txBody>
          <a:bodyPr vert="horz" wrap="square" lIns="0" tIns="0" rIns="0" bIns="0" rtlCol="0" anchor="t">
            <a:spAutoFit/>
          </a:bodyPr>
          <a:lstStyle/>
          <a:p>
            <a:pPr algn="ctr"/>
            <a:r>
              <a:rPr lang="en-US" sz="4313" b="0" dirty="0">
                <a:solidFill>
                  <a:schemeClr val="tx1"/>
                </a:solidFill>
                <a:latin typeface="+mn-lt"/>
              </a:rPr>
              <a:t>Combining Services for real-world applications</a:t>
            </a:r>
          </a:p>
        </p:txBody>
      </p:sp>
      <p:graphicFrame>
        <p:nvGraphicFramePr>
          <p:cNvPr id="75" name="Table 20"/>
          <p:cNvGraphicFramePr>
            <a:graphicFrameLocks noGrp="1"/>
          </p:cNvGraphicFramePr>
          <p:nvPr>
            <p:extLst/>
          </p:nvPr>
        </p:nvGraphicFramePr>
        <p:xfrm>
          <a:off x="494787" y="4667395"/>
          <a:ext cx="2139088" cy="1057302"/>
        </p:xfrm>
        <a:graphic>
          <a:graphicData uri="http://schemas.openxmlformats.org/drawingml/2006/table">
            <a:tbl>
              <a:tblPr firstRow="1" bandRow="1"/>
              <a:tblGrid>
                <a:gridCol w="1111235">
                  <a:extLst>
                    <a:ext uri="{9D8B030D-6E8A-4147-A177-3AD203B41FA5}">
                      <a16:colId xmlns:a16="http://schemas.microsoft.com/office/drawing/2014/main" val="20000"/>
                    </a:ext>
                  </a:extLst>
                </a:gridCol>
                <a:gridCol w="1027853">
                  <a:extLst>
                    <a:ext uri="{9D8B030D-6E8A-4147-A177-3AD203B41FA5}">
                      <a16:colId xmlns:a16="http://schemas.microsoft.com/office/drawing/2014/main" val="20001"/>
                    </a:ext>
                  </a:extLst>
                </a:gridCol>
              </a:tblGrid>
              <a:tr h="23199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199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132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199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7378361C-EDD6-4EC3-ACEA-2B3010346395}"/>
              </a:ext>
            </a:extLst>
          </p:cNvPr>
          <p:cNvGrpSpPr/>
          <p:nvPr/>
        </p:nvGrpSpPr>
        <p:grpSpPr>
          <a:xfrm>
            <a:off x="444656" y="1249168"/>
            <a:ext cx="2218314" cy="5050422"/>
            <a:chOff x="454375" y="1248859"/>
            <a:chExt cx="2218629" cy="5051138"/>
          </a:xfrm>
        </p:grpSpPr>
        <p:sp>
          <p:nvSpPr>
            <p:cNvPr id="17" name="Rectangle 16"/>
            <p:cNvSpPr/>
            <p:nvPr/>
          </p:nvSpPr>
          <p:spPr bwMode="auto">
            <a:xfrm>
              <a:off x="1664472" y="519074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19074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19074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33097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70" name="Rectangle 69"/>
            <p:cNvSpPr/>
            <p:nvPr/>
          </p:nvSpPr>
          <p:spPr bwMode="auto">
            <a:xfrm>
              <a:off x="454375" y="1248859"/>
              <a:ext cx="2218629" cy="5051138"/>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02631" y="3328140"/>
              <a:ext cx="2122117" cy="1239947"/>
            </a:xfrm>
            <a:prstGeom prst="rect">
              <a:avLst/>
            </a:prstGeom>
          </p:spPr>
        </p:pic>
        <p:sp>
          <p:nvSpPr>
            <p:cNvPr id="79" name="Oval Callout 6"/>
            <p:cNvSpPr/>
            <p:nvPr/>
          </p:nvSpPr>
          <p:spPr bwMode="auto">
            <a:xfrm>
              <a:off x="1229721" y="1915078"/>
              <a:ext cx="1284879" cy="457062"/>
            </a:xfrm>
            <a:prstGeom prst="rect">
              <a:avLst/>
            </a:prstGeom>
            <a:noFill/>
            <a:ln w="9525" cap="flat" cmpd="sng" algn="ctr">
              <a:noFill/>
              <a:prstDash val="solid"/>
              <a:headEnd type="none" w="med" len="med"/>
              <a:tailEnd type="none" w="med" len="med"/>
            </a:ln>
            <a:effectLst/>
          </p:spPr>
          <p:txBody>
            <a:bodyPr lIns="91427" tIns="91427" rIns="91427" bIns="91427" rtlCol="0" anchor="t" anchorCtr="0"/>
            <a:lstStyle/>
            <a:p>
              <a:pPr defTabSz="895537">
                <a:lnSpc>
                  <a:spcPct val="90000"/>
                </a:lnSpc>
                <a:defRPr/>
              </a:pPr>
              <a:r>
                <a:rPr lang="en-US" sz="1100" b="1"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 or video?</a:t>
              </a:r>
            </a:p>
          </p:txBody>
        </p:sp>
        <p:sp>
          <p:nvSpPr>
            <p:cNvPr id="80" name="Pentagon 79"/>
            <p:cNvSpPr/>
            <p:nvPr/>
          </p:nvSpPr>
          <p:spPr bwMode="auto">
            <a:xfrm rot="5400000">
              <a:off x="13750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11" tIns="140570" rIns="175711" bIns="140570" numCol="1" spcCol="0" rtlCol="0" fromWordArt="0" anchor="ctr" anchorCtr="0" forceAA="0" compatLnSpc="1">
              <a:prstTxWarp prst="textNoShape">
                <a:avLst/>
              </a:prstTxWarp>
              <a:noAutofit/>
            </a:bodyPr>
            <a:lstStyle/>
            <a:p>
              <a:pP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Computer Vision</a:t>
              </a:r>
            </a:p>
          </p:txBody>
        </p:sp>
      </p:grpSp>
      <p:grpSp>
        <p:nvGrpSpPr>
          <p:cNvPr id="15" name="Group 14">
            <a:extLst>
              <a:ext uri="{FF2B5EF4-FFF2-40B4-BE49-F238E27FC236}">
                <a16:creationId xmlns:a16="http://schemas.microsoft.com/office/drawing/2014/main" id="{10377B17-3D2F-4226-8BD8-3DD550191F37}"/>
              </a:ext>
            </a:extLst>
          </p:cNvPr>
          <p:cNvGrpSpPr/>
          <p:nvPr/>
        </p:nvGrpSpPr>
        <p:grpSpPr>
          <a:xfrm>
            <a:off x="455175" y="1296065"/>
            <a:ext cx="2218314" cy="478160"/>
            <a:chOff x="454375" y="1295762"/>
            <a:chExt cx="2218629" cy="478228"/>
          </a:xfrm>
          <a:solidFill>
            <a:schemeClr val="accent3"/>
          </a:solidFill>
        </p:grpSpPr>
        <p:sp>
          <p:nvSpPr>
            <p:cNvPr id="88" name="Freeform 78"/>
            <p:cNvSpPr/>
            <p:nvPr/>
          </p:nvSpPr>
          <p:spPr bwMode="auto">
            <a:xfrm>
              <a:off x="454375"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6263" tIns="91414" rIns="146263" bIns="91414" numCol="1" spcCol="0" rtlCol="0" fromWordArt="0" anchor="ctr" anchorCtr="0" forceAA="0" compatLnSpc="1">
              <a:prstTxWarp prst="textNoShape">
                <a:avLst/>
              </a:prstTxWarp>
              <a:noAutofit/>
            </a:bodyPr>
            <a:lstStyle/>
            <a:p>
              <a:pPr defTabSz="950685" fontAlgn="base">
                <a:spcBef>
                  <a:spcPct val="0"/>
                </a:spcBef>
                <a:spcAft>
                  <a:spcPct val="0"/>
                </a:spcAft>
                <a:defRPr/>
              </a:pPr>
              <a:r>
                <a:rPr lang="en-US" sz="1866" kern="0" dirty="0">
                  <a:solidFill>
                    <a:srgbClr val="FFFFFF"/>
                  </a:solidFill>
                  <a:latin typeface="Segoe UI Semibold" panose="020B0702040204020203" pitchFamily="34" charset="0"/>
                  <a:cs typeface="Segoe UI Semibold" panose="020B0702040204020203" pitchFamily="34" charset="0"/>
                </a:rPr>
                <a:t>Vision</a:t>
              </a:r>
            </a:p>
          </p:txBody>
        </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a:noFill/>
          </p:spPr>
        </p:pic>
      </p:grpSp>
      <p:grpSp>
        <p:nvGrpSpPr>
          <p:cNvPr id="10" name="Group 9">
            <a:extLst>
              <a:ext uri="{FF2B5EF4-FFF2-40B4-BE49-F238E27FC236}">
                <a16:creationId xmlns:a16="http://schemas.microsoft.com/office/drawing/2014/main" id="{369087AD-A19F-4746-8589-1B76D50F7D40}"/>
              </a:ext>
            </a:extLst>
          </p:cNvPr>
          <p:cNvGrpSpPr/>
          <p:nvPr/>
        </p:nvGrpSpPr>
        <p:grpSpPr>
          <a:xfrm>
            <a:off x="2748577" y="1296064"/>
            <a:ext cx="2218314" cy="5005581"/>
            <a:chOff x="2748101" y="1295761"/>
            <a:chExt cx="2218629" cy="5006291"/>
          </a:xfrm>
        </p:grpSpPr>
        <p:sp>
          <p:nvSpPr>
            <p:cNvPr id="92" name="Rectangle 91"/>
            <p:cNvSpPr/>
            <p:nvPr/>
          </p:nvSpPr>
          <p:spPr bwMode="auto">
            <a:xfrm>
              <a:off x="2748101"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97" name="Oval Callout 6"/>
            <p:cNvSpPr/>
            <p:nvPr/>
          </p:nvSpPr>
          <p:spPr bwMode="auto">
            <a:xfrm>
              <a:off x="3433764" y="1915078"/>
              <a:ext cx="1406430" cy="761180"/>
            </a:xfrm>
            <a:prstGeom prst="rect">
              <a:avLst/>
            </a:prstGeom>
            <a:noFill/>
            <a:ln w="9525" cap="flat" cmpd="sng" algn="ctr">
              <a:noFill/>
              <a:prstDash val="solid"/>
              <a:headEnd type="none" w="med" len="med"/>
              <a:tailEnd type="none" w="med" len="med"/>
            </a:ln>
            <a:effectLst/>
          </p:spPr>
          <p:txBody>
            <a:bodyPr lIns="91427" tIns="91427" rIns="91427" bIns="91427" rtlCol="0" anchor="t" anchorCtr="0"/>
            <a:lstStyle/>
            <a:p>
              <a:pPr defTabSz="895537">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Give me directions to the nearest local branch</a:t>
              </a:r>
            </a:p>
          </p:txBody>
        </p:sp>
        <p:sp>
          <p:nvSpPr>
            <p:cNvPr id="100" name="Pentagon 99"/>
            <p:cNvSpPr/>
            <p:nvPr/>
          </p:nvSpPr>
          <p:spPr bwMode="auto">
            <a:xfrm rot="5400000">
              <a:off x="3668818"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11" tIns="140570" rIns="175711" bIns="140570" numCol="1" spcCol="0" rtlCol="0" fromWordArt="0" anchor="ctr" anchorCtr="0" forceAA="0" compatLnSpc="1">
              <a:prstTxWarp prst="textNoShape">
                <a:avLst/>
              </a:prstTxWarp>
              <a:noAutofit/>
            </a:bodyPr>
            <a:lstStyle/>
            <a:p>
              <a:pP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Speech Service</a:t>
              </a:r>
            </a:p>
          </p:txBody>
        </p:sp>
        <p:grpSp>
          <p:nvGrpSpPr>
            <p:cNvPr id="47" name="Group 46"/>
            <p:cNvGrpSpPr/>
            <p:nvPr/>
          </p:nvGrpSpPr>
          <p:grpSpPr>
            <a:xfrm>
              <a:off x="2825290" y="3663978"/>
              <a:ext cx="2064251" cy="2012176"/>
              <a:chOff x="2067831" y="3143351"/>
              <a:chExt cx="1548408" cy="1509346"/>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w="6350">
                  <a:solidFill>
                    <a:schemeClr val="bg2">
                      <a:lumMod val="85000"/>
                    </a:schemeClr>
                  </a:solidFill>
                </a:ln>
              </p:spPr>
              <p:txBody>
                <a:bodyPr wrap="square" lIns="91427" tIns="45713" rIns="91427" bIns="45713"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32563">
                    <a:spcAft>
                      <a:spcPts val="574"/>
                    </a:spcAft>
                    <a:defRPr/>
                  </a:pPr>
                  <a:r>
                    <a:rPr lang="en-US" i="0" kern="1200" dirty="0">
                      <a:gradFill>
                        <a:gsLst>
                          <a:gs pos="70732">
                            <a:srgbClr val="3F3F3F"/>
                          </a:gs>
                          <a:gs pos="50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w="6350">
                  <a:solidFill>
                    <a:schemeClr val="bg2">
                      <a:lumMod val="85000"/>
                    </a:schemeClr>
                  </a:solidFill>
                </a:ln>
              </p:spPr>
              <p:txBody>
                <a:bodyPr wrap="square" lIns="91427" tIns="45713" rIns="91427" bIns="45713"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32563">
                    <a:spcAft>
                      <a:spcPts val="574"/>
                    </a:spcAft>
                    <a:defRPr/>
                  </a:pPr>
                  <a:r>
                    <a:rPr lang="en-US" i="0" kern="1200" dirty="0">
                      <a:gradFill>
                        <a:gsLst>
                          <a:gs pos="70732">
                            <a:srgbClr val="3F3F3F"/>
                          </a:gs>
                          <a:gs pos="50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w="6350">
                  <a:solidFill>
                    <a:schemeClr val="bg2">
                      <a:lumMod val="85000"/>
                    </a:schemeClr>
                  </a:solidFill>
                </a:ln>
              </p:spPr>
              <p:txBody>
                <a:bodyPr wrap="square" lIns="91427" tIns="45713" rIns="91427" bIns="45713" rtlCol="0" anchor="ctr" anchorCtr="0">
                  <a:noAutofit/>
                </a:bodyPr>
                <a:lstStyle/>
                <a:p>
                  <a:pPr defTabSz="932563">
                    <a:lnSpc>
                      <a:spcPct val="90000"/>
                    </a:lnSpc>
                    <a:spcAft>
                      <a:spcPts val="574"/>
                    </a:spcAft>
                    <a:defRPr/>
                  </a:pPr>
                  <a:r>
                    <a:rPr lang="en-US" sz="1100" dirty="0">
                      <a:gradFill>
                        <a:gsLst>
                          <a:gs pos="70732">
                            <a:srgbClr val="3F3F3F"/>
                          </a:gs>
                          <a:gs pos="50000">
                            <a:srgbClr val="3F3F3F"/>
                          </a:gs>
                        </a:gsLst>
                        <a:lin ang="5400000" scaled="1"/>
                      </a:gradFill>
                      <a:latin typeface="Segoe UI"/>
                      <a:cs typeface="Segoe UI" panose="020B0502040204020203" pitchFamily="34" charset="0"/>
                    </a:rPr>
                    <a:t>Extract intent of user</a:t>
                  </a:r>
                </a:p>
              </p:txBody>
            </p:sp>
          </p:gr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6" tIns="60943" rIns="121886" bIns="60943" numCol="1" spcCol="0" rtlCol="0" fromWordArt="0" anchor="ctr" anchorCtr="0" forceAA="0" compatLnSpc="1">
                  <a:prstTxWarp prst="textNoShape">
                    <a:avLst/>
                  </a:prstTxWarp>
                  <a:noAutofit/>
                </a:bodyPr>
                <a:lstStyle/>
                <a:p>
                  <a:pPr algn="ctr" defTabSz="1242849"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6" tIns="60943" rIns="121886" bIns="60943" numCol="1" spcCol="0" rtlCol="0" fromWordArt="0" anchor="ctr" anchorCtr="0" forceAA="0" compatLnSpc="1">
                  <a:prstTxWarp prst="textNoShape">
                    <a:avLst/>
                  </a:prstTxWarp>
                  <a:noAutofit/>
                </a:bodyPr>
                <a:lstStyle/>
                <a:p>
                  <a:pPr algn="ctr" defTabSz="1242849"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6" tIns="60943" rIns="121886" bIns="60943" numCol="1" spcCol="0" rtlCol="0" fromWordArt="0" anchor="ctr" anchorCtr="0" forceAA="0" compatLnSpc="1">
                  <a:prstTxWarp prst="textNoShape">
                    <a:avLst/>
                  </a:prstTxWarp>
                  <a:noAutofit/>
                </a:bodyPr>
                <a:lstStyle/>
                <a:p>
                  <a:pPr algn="ctr" defTabSz="1242849"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6" tIns="60943" rIns="121886" bIns="60943" numCol="1" spcCol="0" rtlCol="0" fromWordArt="0" anchor="ctr" anchorCtr="0" forceAA="0" compatLnSpc="1">
                  <a:prstTxWarp prst="textNoShape">
                    <a:avLst/>
                  </a:prstTxWarp>
                  <a:noAutofit/>
                </a:bodyPr>
                <a:lstStyle/>
                <a:p>
                  <a:pPr algn="ctr" defTabSz="1242849"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18762">
                    <a:defRPr/>
                  </a:pPr>
                  <a:endParaRPr lang="en-US" sz="2400">
                    <a:solidFill>
                      <a:srgbClr val="FFFFFF"/>
                    </a:solidFill>
                    <a:latin typeface="Segoe UI"/>
                  </a:endParaRPr>
                </a:p>
              </p:txBody>
            </p:sp>
          </p:grpSp>
        </p:grpSp>
      </p:grpSp>
      <p:grpSp>
        <p:nvGrpSpPr>
          <p:cNvPr id="16" name="Group 15">
            <a:extLst>
              <a:ext uri="{FF2B5EF4-FFF2-40B4-BE49-F238E27FC236}">
                <a16:creationId xmlns:a16="http://schemas.microsoft.com/office/drawing/2014/main" id="{059346EB-1F9E-4A9D-A778-7E67BC45B266}"/>
              </a:ext>
            </a:extLst>
          </p:cNvPr>
          <p:cNvGrpSpPr/>
          <p:nvPr/>
        </p:nvGrpSpPr>
        <p:grpSpPr>
          <a:xfrm>
            <a:off x="2748577" y="1249169"/>
            <a:ext cx="2218314" cy="519783"/>
            <a:chOff x="2748101" y="1248859"/>
            <a:chExt cx="2218629" cy="519857"/>
          </a:xfrm>
          <a:solidFill>
            <a:schemeClr val="accent3"/>
          </a:solidFill>
        </p:grpSpPr>
        <p:sp>
          <p:nvSpPr>
            <p:cNvPr id="71" name="Freeform 83"/>
            <p:cNvSpPr/>
            <p:nvPr/>
          </p:nvSpPr>
          <p:spPr bwMode="auto">
            <a:xfrm>
              <a:off x="2748101"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6263" tIns="91414" rIns="146263" bIns="91414" numCol="1" spcCol="0" rtlCol="0" fromWordArt="0" anchor="ctr" anchorCtr="0" forceAA="0" compatLnSpc="1">
              <a:prstTxWarp prst="textNoShape">
                <a:avLst/>
              </a:prstTxWarp>
              <a:noAutofit/>
            </a:bodyPr>
            <a:lstStyle/>
            <a:p>
              <a:pPr defTabSz="950685" fontAlgn="base">
                <a:spcBef>
                  <a:spcPct val="0"/>
                </a:spcBef>
                <a:spcAft>
                  <a:spcPct val="0"/>
                </a:spcAft>
                <a:defRPr/>
              </a:pPr>
              <a:r>
                <a:rPr lang="en-US" sz="1866" kern="0" dirty="0">
                  <a:solidFill>
                    <a:srgbClr val="FFFFFF"/>
                  </a:solidFill>
                  <a:latin typeface="Segoe UI Semibold" panose="020B0702040204020203" pitchFamily="34" charset="0"/>
                  <a:cs typeface="Segoe UI Semibold" panose="020B0702040204020203" pitchFamily="34" charset="0"/>
                </a:rPr>
                <a:t>Speech</a:t>
              </a:r>
            </a:p>
          </p:txBody>
        </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a:noFill/>
          </p:spPr>
        </p:pic>
      </p:grpSp>
      <p:grpSp>
        <p:nvGrpSpPr>
          <p:cNvPr id="11" name="Group 10">
            <a:extLst>
              <a:ext uri="{FF2B5EF4-FFF2-40B4-BE49-F238E27FC236}">
                <a16:creationId xmlns:a16="http://schemas.microsoft.com/office/drawing/2014/main" id="{4295A720-7BF4-4961-B4B6-5CAB6F0A4852}"/>
              </a:ext>
            </a:extLst>
          </p:cNvPr>
          <p:cNvGrpSpPr/>
          <p:nvPr/>
        </p:nvGrpSpPr>
        <p:grpSpPr>
          <a:xfrm>
            <a:off x="585452" y="1296064"/>
            <a:ext cx="6641593" cy="5005581"/>
            <a:chOff x="584669" y="1295761"/>
            <a:chExt cx="6642535" cy="5006291"/>
          </a:xfrm>
        </p:grpSpPr>
        <p:sp>
          <p:nvSpPr>
            <p:cNvPr id="51" name="Rectangle 50"/>
            <p:cNvSpPr/>
            <p:nvPr/>
          </p:nvSpPr>
          <p:spPr bwMode="auto">
            <a:xfrm>
              <a:off x="5008575"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7" name="Oval Callout 6"/>
            <p:cNvSpPr/>
            <p:nvPr/>
          </p:nvSpPr>
          <p:spPr bwMode="auto">
            <a:xfrm>
              <a:off x="5800725" y="1915078"/>
              <a:ext cx="1220769" cy="761180"/>
            </a:xfrm>
            <a:prstGeom prst="rect">
              <a:avLst/>
            </a:prstGeom>
            <a:noFill/>
            <a:ln w="9525" cap="flat" cmpd="sng" algn="ctr">
              <a:noFill/>
              <a:prstDash val="solid"/>
              <a:headEnd type="none" w="med" len="med"/>
              <a:tailEnd type="none" w="med" len="med"/>
            </a:ln>
            <a:effectLst/>
          </p:spPr>
          <p:txBody>
            <a:bodyPr lIns="91427" tIns="91427" rIns="91427" bIns="91427" rtlCol="0" anchor="t" anchorCtr="0"/>
            <a:lstStyle/>
            <a:p>
              <a:pPr defTabSz="895537">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Play today’s customer call recording</a:t>
              </a:r>
            </a:p>
          </p:txBody>
        </p:sp>
        <p:sp>
          <p:nvSpPr>
            <p:cNvPr id="54" name="Pentagon 53"/>
            <p:cNvSpPr/>
            <p:nvPr/>
          </p:nvSpPr>
          <p:spPr bwMode="auto">
            <a:xfrm rot="5400000">
              <a:off x="59292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11" tIns="140570" rIns="175711" bIns="140570" numCol="1" spcCol="0" rtlCol="0" fromWordArt="0" anchor="ctr" anchorCtr="0" forceAA="0" compatLnSpc="1">
              <a:prstTxWarp prst="textNoShape">
                <a:avLst/>
              </a:prstTxWarp>
              <a:noAutofit/>
            </a:bodyPr>
            <a:lstStyle/>
            <a:p>
              <a:pP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Language Understanding</a:t>
              </a:r>
            </a:p>
          </p:txBody>
        </p:sp>
        <p:grpSp>
          <p:nvGrpSpPr>
            <p:cNvPr id="48" name="Group 47"/>
            <p:cNvGrpSpPr/>
            <p:nvPr/>
          </p:nvGrpSpPr>
          <p:grpSpPr>
            <a:xfrm>
              <a:off x="5338208" y="4700874"/>
              <a:ext cx="1656137" cy="926427"/>
              <a:chOff x="3964499" y="3921129"/>
              <a:chExt cx="1242279" cy="694918"/>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641336" y="-618134"/>
                  <a:ext cx="446735" cy="385116"/>
                </a:xfrm>
                <a:prstGeom prst="triangle">
                  <a:avLst/>
                </a:prstGeom>
                <a:noFill/>
                <a:ln w="190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85663" cy="114294"/>
              </a:xfrm>
              <a:prstGeom prst="rect">
                <a:avLst/>
              </a:prstGeom>
              <a:noFill/>
              <a:ln>
                <a:noFill/>
              </a:ln>
            </p:spPr>
            <p:txBody>
              <a:bodyPr wrap="none" lIns="0" tIns="0" rIns="0" bIns="0" rtlCol="0">
                <a:spAutoFit/>
              </a:bodyPr>
              <a:lstStyle/>
              <a:p>
                <a:pPr defTabSz="932563">
                  <a:lnSpc>
                    <a:spcPct val="90000"/>
                  </a:lnSpc>
                  <a:spcAft>
                    <a:spcPts val="574"/>
                  </a:spcAft>
                  <a:defRPr/>
                </a:pPr>
                <a:r>
                  <a:rPr lang="en-US" sz="1100" dirty="0">
                    <a:gradFill>
                      <a:gsLst>
                        <a:gs pos="70732">
                          <a:srgbClr val="3F3F3F"/>
                        </a:gs>
                        <a:gs pos="50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42279" cy="114294"/>
              </a:xfrm>
              <a:prstGeom prst="rect">
                <a:avLst/>
              </a:prstGeom>
              <a:noFill/>
              <a:ln>
                <a:noFill/>
              </a:ln>
            </p:spPr>
            <p:txBody>
              <a:bodyPr wrap="none" lIns="0" tIns="0" rIns="0" bIns="0" rtlCol="0">
                <a:spAutoFit/>
              </a:bodyPr>
              <a:lstStyle/>
              <a:p>
                <a:pPr defTabSz="932563">
                  <a:lnSpc>
                    <a:spcPct val="90000"/>
                  </a:lnSpc>
                  <a:spcAft>
                    <a:spcPts val="574"/>
                  </a:spcAft>
                  <a:defRPr/>
                </a:pPr>
                <a:r>
                  <a:rPr lang="en-US" sz="1100">
                    <a:gradFill>
                      <a:gsLst>
                        <a:gs pos="70732">
                          <a:srgbClr val="3F3F3F"/>
                        </a:gs>
                        <a:gs pos="50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167162"/>
              <a:ext cx="1919410" cy="1523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Natural Language Processing</a:t>
              </a:r>
            </a:p>
          </p:txBody>
        </p:sp>
        <p:sp>
          <p:nvSpPr>
            <p:cNvPr id="115" name="TextBox 7"/>
            <p:cNvSpPr txBox="1"/>
            <p:nvPr/>
          </p:nvSpPr>
          <p:spPr>
            <a:xfrm>
              <a:off x="5125341" y="3774845"/>
              <a:ext cx="2022731" cy="826125"/>
            </a:xfrm>
            <a:prstGeom prst="rect">
              <a:avLst/>
            </a:prstGeom>
            <a:noFill/>
            <a:ln w="25400">
              <a:solidFill>
                <a:srgbClr val="6E6E73">
                  <a:lumMod val="20000"/>
                  <a:lumOff val="80000"/>
                </a:srgbClr>
              </a:solidFill>
            </a:ln>
          </p:spPr>
          <p:txBody>
            <a:bodyPr wrap="square" lIns="175686" tIns="140549" rIns="175686" bIns="140549" rtlCol="0">
              <a:spAutoFit/>
            </a:bodyPr>
            <a:lstStyle/>
            <a:p>
              <a:pPr marL="0" lvl="1" defTabSz="895900">
                <a:defRPr/>
              </a:pPr>
              <a:r>
                <a:rPr lang="en-US" sz="1174" kern="0">
                  <a:solidFill>
                    <a:sysClr val="windowText" lastClr="000000"/>
                  </a:solidFill>
                  <a:latin typeface="Consolas" panose="020B0609020204030204" pitchFamily="49" charset="0"/>
                  <a:cs typeface="Consolas" panose="020B0609020204030204" pitchFamily="49" charset="0"/>
                </a:rPr>
                <a:t>Intent: </a:t>
              </a:r>
              <a:r>
                <a:rPr lang="en-US" sz="1174" kern="0" err="1">
                  <a:solidFill>
                    <a:sysClr val="windowText" lastClr="000000"/>
                  </a:solidFill>
                  <a:latin typeface="Consolas" panose="020B0609020204030204" pitchFamily="49" charset="0"/>
                  <a:cs typeface="Consolas" panose="020B0609020204030204" pitchFamily="49" charset="0"/>
                </a:rPr>
                <a:t>PlayCall</a:t>
              </a:r>
              <a:endParaRPr lang="en-US" sz="1174" kern="0">
                <a:solidFill>
                  <a:sysClr val="windowText" lastClr="000000"/>
                </a:solidFill>
                <a:latin typeface="Consolas" panose="020B0609020204030204" pitchFamily="49" charset="0"/>
                <a:cs typeface="Consolas" panose="020B0609020204030204" pitchFamily="49" charset="0"/>
              </a:endParaRPr>
            </a:p>
            <a:p>
              <a:pPr marL="0" lvl="1" defTabSz="895900">
                <a:defRPr/>
              </a:pPr>
              <a:r>
                <a:rPr lang="en-US" sz="1174"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895900">
                <a:defRPr/>
              </a:pPr>
              <a:r>
                <a:rPr lang="en-US" sz="1174"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74"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sp>
          <p:nvSpPr>
            <p:cNvPr id="84" name="Pentagon 53">
              <a:extLst>
                <a:ext uri="{FF2B5EF4-FFF2-40B4-BE49-F238E27FC236}">
                  <a16:creationId xmlns:a16="http://schemas.microsoft.com/office/drawing/2014/main" id="{446EE46E-68C1-462D-A535-AD78B1D983CD}"/>
                </a:ext>
              </a:extLst>
            </p:cNvPr>
            <p:cNvSpPr/>
            <p:nvPr/>
          </p:nvSpPr>
          <p:spPr bwMode="auto">
            <a:xfrm>
              <a:off x="2859820" y="3167173"/>
              <a:ext cx="1919410" cy="1523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Speech to text</a:t>
              </a:r>
            </a:p>
          </p:txBody>
        </p:sp>
        <p:sp>
          <p:nvSpPr>
            <p:cNvPr id="85" name="Pentagon 53">
              <a:extLst>
                <a:ext uri="{FF2B5EF4-FFF2-40B4-BE49-F238E27FC236}">
                  <a16:creationId xmlns:a16="http://schemas.microsoft.com/office/drawing/2014/main" id="{A0FCFCE5-9B91-4B2A-AD0A-054DA5AA0348}"/>
                </a:ext>
              </a:extLst>
            </p:cNvPr>
            <p:cNvSpPr/>
            <p:nvPr/>
          </p:nvSpPr>
          <p:spPr bwMode="auto">
            <a:xfrm>
              <a:off x="584669" y="3167173"/>
              <a:ext cx="1919410" cy="1523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Intelligent Image insights</a:t>
              </a:r>
            </a:p>
          </p:txBody>
        </p:sp>
      </p:grpSp>
      <p:grpSp>
        <p:nvGrpSpPr>
          <p:cNvPr id="18" name="Group 17">
            <a:extLst>
              <a:ext uri="{FF2B5EF4-FFF2-40B4-BE49-F238E27FC236}">
                <a16:creationId xmlns:a16="http://schemas.microsoft.com/office/drawing/2014/main" id="{FF5C78FA-925A-4A86-A6E7-9B2F5302483B}"/>
              </a:ext>
            </a:extLst>
          </p:cNvPr>
          <p:cNvGrpSpPr/>
          <p:nvPr/>
        </p:nvGrpSpPr>
        <p:grpSpPr>
          <a:xfrm>
            <a:off x="5008730" y="1225160"/>
            <a:ext cx="2218314" cy="567800"/>
            <a:chOff x="5008575" y="1224846"/>
            <a:chExt cx="2218629" cy="567881"/>
          </a:xfrm>
          <a:solidFill>
            <a:schemeClr val="accent3"/>
          </a:solidFill>
        </p:grpSpPr>
        <p:sp>
          <p:nvSpPr>
            <p:cNvPr id="73" name="Freeform 118"/>
            <p:cNvSpPr/>
            <p:nvPr/>
          </p:nvSpPr>
          <p:spPr bwMode="auto">
            <a:xfrm>
              <a:off x="5008575"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6263" tIns="91414" rIns="146263" bIns="91414" numCol="1" spcCol="0" rtlCol="0" fromWordArt="0" anchor="ctr" anchorCtr="0" forceAA="0" compatLnSpc="1">
              <a:prstTxWarp prst="textNoShape">
                <a:avLst/>
              </a:prstTxWarp>
              <a:noAutofit/>
            </a:bodyPr>
            <a:lstStyle/>
            <a:p>
              <a:pPr defTabSz="950685" fontAlgn="base">
                <a:spcBef>
                  <a:spcPct val="0"/>
                </a:spcBef>
                <a:spcAft>
                  <a:spcPct val="0"/>
                </a:spcAft>
                <a:defRPr/>
              </a:pPr>
              <a:r>
                <a:rPr lang="en-US" sz="1866" kern="0">
                  <a:solidFill>
                    <a:srgbClr val="FFFFFF"/>
                  </a:solidFill>
                  <a:latin typeface="Segoe UI Semibold" panose="020B0702040204020203" pitchFamily="34" charset="0"/>
                  <a:cs typeface="Segoe UI Semibold" panose="020B0702040204020203" pitchFamily="34" charset="0"/>
                </a:rPr>
                <a:t>Language</a:t>
              </a:r>
            </a:p>
          </p:txBody>
        </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a:noFill/>
          </p:spPr>
        </p:pic>
      </p:grpSp>
      <p:grpSp>
        <p:nvGrpSpPr>
          <p:cNvPr id="12" name="Group 11">
            <a:extLst>
              <a:ext uri="{FF2B5EF4-FFF2-40B4-BE49-F238E27FC236}">
                <a16:creationId xmlns:a16="http://schemas.microsoft.com/office/drawing/2014/main" id="{6D91D67C-CCFF-470A-9919-5BEC3E6139E0}"/>
              </a:ext>
            </a:extLst>
          </p:cNvPr>
          <p:cNvGrpSpPr/>
          <p:nvPr/>
        </p:nvGrpSpPr>
        <p:grpSpPr>
          <a:xfrm>
            <a:off x="7268880" y="1296064"/>
            <a:ext cx="2218315" cy="5005581"/>
            <a:chOff x="7269046" y="1295761"/>
            <a:chExt cx="2218630" cy="5006291"/>
          </a:xfrm>
        </p:grpSpPr>
        <p:sp>
          <p:nvSpPr>
            <p:cNvPr id="82" name="Rectangle 81"/>
            <p:cNvSpPr/>
            <p:nvPr/>
          </p:nvSpPr>
          <p:spPr bwMode="auto">
            <a:xfrm>
              <a:off x="7269046"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6" name="Oval Callout 6"/>
            <p:cNvSpPr/>
            <p:nvPr/>
          </p:nvSpPr>
          <p:spPr bwMode="auto">
            <a:xfrm>
              <a:off x="8051801" y="1915078"/>
              <a:ext cx="1386366" cy="761180"/>
            </a:xfrm>
            <a:prstGeom prst="rect">
              <a:avLst/>
            </a:prstGeom>
            <a:noFill/>
            <a:ln w="9525" cap="flat" cmpd="sng" algn="ctr">
              <a:noFill/>
              <a:prstDash val="solid"/>
              <a:headEnd type="none" w="med" len="med"/>
              <a:tailEnd type="none" w="med" len="med"/>
            </a:ln>
            <a:effectLst/>
          </p:spPr>
          <p:txBody>
            <a:bodyPr lIns="91427" tIns="91427" rIns="91427" bIns="91427" rtlCol="0" anchor="t" anchorCtr="0"/>
            <a:lstStyle/>
            <a:p>
              <a:pPr defTabSz="895537">
                <a:lnSpc>
                  <a:spcPct val="90000"/>
                </a:lnSpc>
              </a:pPr>
              <a:r>
                <a:rPr lang="en-US" sz="1100" b="1" kern="0" dirty="0" err="1">
                  <a:gradFill>
                    <a:gsLst>
                      <a:gs pos="84000">
                        <a:srgbClr val="3F3F3F"/>
                      </a:gs>
                      <a:gs pos="43000">
                        <a:srgbClr val="3F3F3F"/>
                      </a:gs>
                    </a:gsLst>
                    <a:lin ang="10800000" scaled="0"/>
                  </a:gradFill>
                  <a:latin typeface="Segoe UI"/>
                  <a:cs typeface="Segoe UI" pitchFamily="34" charset="0"/>
                </a:rPr>
                <a:t>QnA</a:t>
              </a:r>
              <a:r>
                <a:rPr lang="en-US" sz="1100" b="1" kern="0" dirty="0">
                  <a:gradFill>
                    <a:gsLst>
                      <a:gs pos="84000">
                        <a:srgbClr val="3F3F3F"/>
                      </a:gs>
                      <a:gs pos="43000">
                        <a:srgbClr val="3F3F3F"/>
                      </a:gs>
                    </a:gsLst>
                    <a:lin ang="10800000" scaled="0"/>
                  </a:gradFill>
                  <a:latin typeface="Segoe UI"/>
                  <a:cs typeface="Segoe UI" pitchFamily="34" charset="0"/>
                </a:rPr>
                <a:t> Pair </a:t>
              </a:r>
              <a:br>
                <a:rPr lang="en-US" sz="1100" b="1" kern="0" dirty="0">
                  <a:gradFill>
                    <a:gsLst>
                      <a:gs pos="84000">
                        <a:srgbClr val="3F3F3F"/>
                      </a:gs>
                      <a:gs pos="43000">
                        <a:srgbClr val="3F3F3F"/>
                      </a:gs>
                    </a:gsLst>
                    <a:lin ang="10800000" scaled="0"/>
                  </a:gradFill>
                  <a:latin typeface="Segoe UI"/>
                  <a:cs typeface="Segoe UI" pitchFamily="34" charset="0"/>
                </a:rPr>
              </a:br>
              <a:r>
                <a:rPr lang="en-US" sz="1100" b="1" kern="0" dirty="0">
                  <a:gradFill>
                    <a:gsLst>
                      <a:gs pos="84000">
                        <a:srgbClr val="3F3F3F"/>
                      </a:gs>
                      <a:gs pos="43000">
                        <a:srgbClr val="3F3F3F"/>
                      </a:gs>
                    </a:gsLst>
                    <a:lin ang="10800000" scaled="0"/>
                  </a:gradFill>
                  <a:latin typeface="Segoe UI"/>
                  <a:cs typeface="Segoe UI" pitchFamily="34" charset="0"/>
                </a:rPr>
                <a:t>of this site?</a:t>
              </a:r>
            </a:p>
          </p:txBody>
        </p:sp>
        <p:sp>
          <p:nvSpPr>
            <p:cNvPr id="87" name="Pentagon 86"/>
            <p:cNvSpPr/>
            <p:nvPr/>
          </p:nvSpPr>
          <p:spPr bwMode="auto">
            <a:xfrm rot="5400000">
              <a:off x="818976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11" tIns="140570" rIns="175711" bIns="140570" numCol="1" spcCol="0" rtlCol="0" fromWordArt="0" anchor="ctr" anchorCtr="0" forceAA="0" compatLnSpc="1">
              <a:prstTxWarp prst="textNoShape">
                <a:avLst/>
              </a:prstTxWarp>
              <a:noAutofit/>
            </a:bodyPr>
            <a:lstStyle/>
            <a:p>
              <a:pPr defTabSz="895537" fontAlgn="base">
                <a:lnSpc>
                  <a:spcPct val="90000"/>
                </a:lnSpc>
                <a:spcBef>
                  <a:spcPct val="0"/>
                </a:spcBef>
                <a:spcAft>
                  <a:spcPct val="0"/>
                </a:spcAft>
                <a:defRPr/>
              </a:pPr>
              <a:r>
                <a:rPr lang="en-US" sz="1100" b="1" kern="0" dirty="0" err="1">
                  <a:gradFill>
                    <a:gsLst>
                      <a:gs pos="84000">
                        <a:srgbClr val="3F3F3F"/>
                      </a:gs>
                      <a:gs pos="43000">
                        <a:srgbClr val="3F3F3F"/>
                      </a:gs>
                    </a:gsLst>
                    <a:lin ang="10800000" scaled="0"/>
                  </a:gradFill>
                  <a:latin typeface="Segoe UI"/>
                  <a:cs typeface="Segoe UI" pitchFamily="34" charset="0"/>
                </a:rPr>
                <a:t>QnA</a:t>
              </a:r>
              <a:r>
                <a:rPr lang="en-US" sz="1100" b="1" kern="0" dirty="0">
                  <a:gradFill>
                    <a:gsLst>
                      <a:gs pos="84000">
                        <a:srgbClr val="3F3F3F"/>
                      </a:gs>
                      <a:gs pos="43000">
                        <a:srgbClr val="3F3F3F"/>
                      </a:gs>
                    </a:gsLst>
                    <a:lin ang="10800000" scaled="0"/>
                  </a:gradFill>
                  <a:latin typeface="Segoe UI"/>
                  <a:cs typeface="Segoe UI" pitchFamily="34" charset="0"/>
                </a:rPr>
                <a:t> Maker</a:t>
              </a:r>
            </a:p>
          </p:txBody>
        </p:sp>
        <p:sp>
          <p:nvSpPr>
            <p:cNvPr id="89" name="TextBox 7"/>
            <p:cNvSpPr txBox="1"/>
            <p:nvPr/>
          </p:nvSpPr>
          <p:spPr>
            <a:xfrm>
              <a:off x="7363472" y="3178852"/>
              <a:ext cx="1673773" cy="304742"/>
            </a:xfrm>
            <a:prstGeom prst="rect">
              <a:avLst/>
            </a:prstGeom>
            <a:noFill/>
            <a:ln>
              <a:noFill/>
            </a:ln>
          </p:spPr>
          <p:txBody>
            <a:bodyPr wrap="none" lIns="0" tIns="0" rIns="0" bIns="0" rtlCol="0">
              <a:spAutoFit/>
            </a:bodyPr>
            <a:lstStyle/>
            <a:p>
              <a:pPr marL="0" lvl="1" defTabSz="895537">
                <a:lnSpc>
                  <a:spcPct val="90000"/>
                </a:lnSpc>
                <a:defRPr/>
              </a:pPr>
              <a:r>
                <a:rPr lang="en-US" sz="1100" b="1" kern="0" dirty="0">
                  <a:gradFill>
                    <a:gsLst>
                      <a:gs pos="84000">
                        <a:srgbClr val="3F3F3F"/>
                      </a:gs>
                      <a:gs pos="43000">
                        <a:srgbClr val="3F3F3F"/>
                      </a:gs>
                    </a:gsLst>
                    <a:lin ang="10800000" scaled="0"/>
                  </a:gradFill>
                  <a:latin typeface="Segoe UI"/>
                  <a:cs typeface="Segoe UI" pitchFamily="34" charset="0"/>
                </a:rPr>
                <a:t>Automatic extraction </a:t>
              </a:r>
              <a:br>
                <a:rPr lang="en-US" sz="1100" b="1" kern="0" dirty="0">
                  <a:gradFill>
                    <a:gsLst>
                      <a:gs pos="84000">
                        <a:srgbClr val="3F3F3F"/>
                      </a:gs>
                      <a:gs pos="43000">
                        <a:srgbClr val="3F3F3F"/>
                      </a:gs>
                    </a:gsLst>
                    <a:lin ang="10800000" scaled="0"/>
                  </a:gradFill>
                  <a:latin typeface="Segoe UI"/>
                  <a:cs typeface="Segoe UI" pitchFamily="34" charset="0"/>
                </a:rPr>
              </a:br>
              <a:r>
                <a:rPr lang="en-US" sz="1100" b="1" kern="0" dirty="0">
                  <a:gradFill>
                    <a:gsLst>
                      <a:gs pos="84000">
                        <a:srgbClr val="3F3F3F"/>
                      </a:gs>
                      <a:gs pos="43000">
                        <a:srgbClr val="3F3F3F"/>
                      </a:gs>
                    </a:gsLst>
                    <a:lin ang="10800000" scaled="0"/>
                  </a:gradFill>
                  <a:latin typeface="Segoe UI"/>
                  <a:cs typeface="Segoe UI" pitchFamily="34" charset="0"/>
                </a:rPr>
                <a:t>of questions and answers</a:t>
              </a:r>
            </a:p>
          </p:txBody>
        </p:sp>
      </p:grpSp>
      <p:grpSp>
        <p:nvGrpSpPr>
          <p:cNvPr id="23" name="Group 22">
            <a:extLst>
              <a:ext uri="{FF2B5EF4-FFF2-40B4-BE49-F238E27FC236}">
                <a16:creationId xmlns:a16="http://schemas.microsoft.com/office/drawing/2014/main" id="{BB9DC430-4802-4692-84A8-766FCDCD6B45}"/>
              </a:ext>
            </a:extLst>
          </p:cNvPr>
          <p:cNvGrpSpPr/>
          <p:nvPr/>
        </p:nvGrpSpPr>
        <p:grpSpPr>
          <a:xfrm>
            <a:off x="7268880" y="1273357"/>
            <a:ext cx="2218314" cy="517978"/>
            <a:chOff x="7269046" y="1273050"/>
            <a:chExt cx="2218629" cy="518052"/>
          </a:xfrm>
          <a:solidFill>
            <a:schemeClr val="accent3"/>
          </a:solidFill>
        </p:grpSpPr>
        <p:sp>
          <p:nvSpPr>
            <p:cNvPr id="77" name="Freeform 117"/>
            <p:cNvSpPr/>
            <p:nvPr/>
          </p:nvSpPr>
          <p:spPr bwMode="auto">
            <a:xfrm>
              <a:off x="7269046"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6263" tIns="91414" rIns="146263" bIns="91414" numCol="1" spcCol="0" rtlCol="0" fromWordArt="0" anchor="ctr" anchorCtr="0" forceAA="0" compatLnSpc="1">
              <a:prstTxWarp prst="textNoShape">
                <a:avLst/>
              </a:prstTxWarp>
              <a:noAutofit/>
            </a:bodyPr>
            <a:lstStyle/>
            <a:p>
              <a:pPr defTabSz="950685" fontAlgn="base">
                <a:spcBef>
                  <a:spcPct val="0"/>
                </a:spcBef>
                <a:spcAft>
                  <a:spcPct val="0"/>
                </a:spcAft>
                <a:defRPr/>
              </a:pPr>
              <a:r>
                <a:rPr lang="en-US" sz="1866" kern="0">
                  <a:solidFill>
                    <a:srgbClr val="FFFFFF"/>
                  </a:solidFill>
                  <a:latin typeface="Segoe UI Semibold" panose="020B0702040204020203" pitchFamily="34" charset="0"/>
                  <a:cs typeface="Segoe UI Semibold" panose="020B0702040204020203" pitchFamily="34" charset="0"/>
                </a:rPr>
                <a:t>Knowledge</a:t>
              </a:r>
            </a:p>
          </p:txBody>
        </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a:noFill/>
          </p:spPr>
        </p:pic>
      </p:grpSp>
      <p:grpSp>
        <p:nvGrpSpPr>
          <p:cNvPr id="14" name="Group 13">
            <a:extLst>
              <a:ext uri="{FF2B5EF4-FFF2-40B4-BE49-F238E27FC236}">
                <a16:creationId xmlns:a16="http://schemas.microsoft.com/office/drawing/2014/main" id="{21F5793B-D1F0-4CC0-9EA1-9AB6E4700FA7}"/>
              </a:ext>
            </a:extLst>
          </p:cNvPr>
          <p:cNvGrpSpPr/>
          <p:nvPr/>
        </p:nvGrpSpPr>
        <p:grpSpPr>
          <a:xfrm>
            <a:off x="9529031" y="1296064"/>
            <a:ext cx="2218314" cy="5005581"/>
            <a:chOff x="9529517" y="1295761"/>
            <a:chExt cx="2218629" cy="5006291"/>
          </a:xfrm>
        </p:grpSpPr>
        <p:sp>
          <p:nvSpPr>
            <p:cNvPr id="60" name="Rectangle 59"/>
            <p:cNvSpPr/>
            <p:nvPr/>
          </p:nvSpPr>
          <p:spPr bwMode="auto">
            <a:xfrm>
              <a:off x="9529517"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4" name="Oval Callout 6"/>
            <p:cNvSpPr/>
            <p:nvPr/>
          </p:nvSpPr>
          <p:spPr bwMode="auto">
            <a:xfrm>
              <a:off x="10335284" y="1915078"/>
              <a:ext cx="1297915" cy="761180"/>
            </a:xfrm>
            <a:prstGeom prst="rect">
              <a:avLst/>
            </a:prstGeom>
            <a:noFill/>
            <a:ln w="9525" cap="flat" cmpd="sng" algn="ctr">
              <a:noFill/>
              <a:prstDash val="solid"/>
              <a:headEnd type="none" w="med" len="med"/>
              <a:tailEnd type="none" w="med" len="med"/>
            </a:ln>
            <a:effectLst/>
          </p:spPr>
          <p:txBody>
            <a:bodyPr lIns="91427" tIns="91427" rIns="91427" bIns="91427" rtlCol="0" anchor="t" anchorCtr="0"/>
            <a:lstStyle/>
            <a:p>
              <a:pPr defTabSz="895537">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Search for ‘fraud prevention’ </a:t>
              </a:r>
            </a:p>
          </p:txBody>
        </p:sp>
        <p:sp>
          <p:nvSpPr>
            <p:cNvPr id="65" name="Pentagon 64"/>
            <p:cNvSpPr/>
            <p:nvPr/>
          </p:nvSpPr>
          <p:spPr bwMode="auto">
            <a:xfrm rot="5400000">
              <a:off x="1045023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11" tIns="140570" rIns="175711" bIns="140570" numCol="1" spcCol="0" rtlCol="0" fromWordArt="0" anchor="ctr" anchorCtr="0" forceAA="0" compatLnSpc="1">
              <a:prstTxWarp prst="textNoShape">
                <a:avLst/>
              </a:prstTxWarp>
              <a:noAutofit/>
            </a:bodyPr>
            <a:lstStyle/>
            <a:p>
              <a:pP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Bing News Search</a:t>
              </a:r>
            </a:p>
          </p:txBody>
        </p:sp>
        <p:sp>
          <p:nvSpPr>
            <p:cNvPr id="107" name="TextBox 7"/>
            <p:cNvSpPr txBox="1"/>
            <p:nvPr/>
          </p:nvSpPr>
          <p:spPr>
            <a:xfrm>
              <a:off x="9663679" y="3165269"/>
              <a:ext cx="1462147" cy="152371"/>
            </a:xfrm>
            <a:prstGeom prst="rect">
              <a:avLst/>
            </a:prstGeom>
            <a:noFill/>
            <a:ln>
              <a:noFill/>
            </a:ln>
          </p:spPr>
          <p:txBody>
            <a:bodyPr wrap="none" lIns="0" tIns="0" rIns="0" bIns="0" rtlCol="0">
              <a:spAutoFit/>
            </a:bodyPr>
            <a:lstStyle/>
            <a:p>
              <a:pPr marL="0" lvl="1" defTabSz="895537">
                <a:lnSpc>
                  <a:spcPct val="90000"/>
                </a:lnSpc>
                <a:defRPr/>
              </a:pPr>
              <a:r>
                <a:rPr lang="en-US" sz="1100" b="1" kern="0" dirty="0">
                  <a:gradFill>
                    <a:gsLst>
                      <a:gs pos="84000">
                        <a:srgbClr val="3F3F3F"/>
                      </a:gs>
                      <a:gs pos="43000">
                        <a:srgbClr val="3F3F3F"/>
                      </a:gs>
                    </a:gsLst>
                    <a:lin ang="10800000" scaled="0"/>
                  </a:gradFill>
                  <a:latin typeface="Segoe UI"/>
                  <a:cs typeface="Segoe UI" pitchFamily="34" charset="0"/>
                </a:rPr>
                <a:t>Intelligent web search</a:t>
              </a:r>
            </a:p>
          </p:txBody>
        </p:sp>
        <p:sp>
          <p:nvSpPr>
            <p:cNvPr id="117" name="Rectangle 116"/>
            <p:cNvSpPr/>
            <p:nvPr/>
          </p:nvSpPr>
          <p:spPr bwMode="auto">
            <a:xfrm>
              <a:off x="9999370" y="3458042"/>
              <a:ext cx="1697727" cy="556824"/>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6" tIns="24376" rIns="36566" bIns="24376" numCol="1" spcCol="0" rtlCol="0" fromWordArt="0" anchor="t" anchorCtr="0" forceAA="0" compatLnSpc="1">
              <a:prstTxWarp prst="textNoShape">
                <a:avLst/>
              </a:prstTxWarp>
              <a:noAutofit/>
            </a:bodyPr>
            <a:lstStyle/>
            <a:p>
              <a:pPr defTabSz="1218762">
                <a:lnSpc>
                  <a:spcPct val="90000"/>
                </a:lnSpc>
                <a:spcAft>
                  <a:spcPts val="267"/>
                </a:spcAft>
                <a:defRPr/>
              </a:pPr>
              <a:r>
                <a:rPr lang="en-US" sz="800" dirty="0">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18762">
                <a:lnSpc>
                  <a:spcPct val="90000"/>
                </a:lnSpc>
                <a:spcAft>
                  <a:spcPts val="267"/>
                </a:spcAft>
                <a:defRPr/>
              </a:pPr>
              <a:r>
                <a:rPr lang="en-US" sz="600" dirty="0">
                  <a:gradFill>
                    <a:gsLst>
                      <a:gs pos="28455">
                        <a:srgbClr val="3F3F3F"/>
                      </a:gs>
                      <a:gs pos="69000">
                        <a:srgbClr val="3F3F3F"/>
                      </a:gs>
                    </a:gsLst>
                    <a:lin ang="10800000" scaled="0"/>
                  </a:gradFill>
                  <a:latin typeface="Segoe UI"/>
                  <a:cs typeface="Segoe UI Semibold" panose="020B0702040204020203" pitchFamily="34" charset="0"/>
                </a:rPr>
                <a:t>It also investigates the top three expected </a:t>
              </a:r>
              <a:r>
                <a:rPr lang="en-US" sz="600" b="1" dirty="0">
                  <a:gradFill>
                    <a:gsLst>
                      <a:gs pos="28455">
                        <a:srgbClr val="3F3F3F"/>
                      </a:gs>
                      <a:gs pos="69000">
                        <a:srgbClr val="3F3F3F"/>
                      </a:gs>
                    </a:gsLst>
                    <a:lin ang="10800000" scaled="0"/>
                  </a:gradFill>
                  <a:latin typeface="Segoe UI"/>
                  <a:cs typeface="Segoe UI Semibold" panose="020B0702040204020203" pitchFamily="34" charset="0"/>
                </a:rPr>
                <a:t>Fraud</a:t>
              </a:r>
              <a:r>
                <a:rPr lang="en-US" sz="600" dirty="0">
                  <a:gradFill>
                    <a:gsLst>
                      <a:gs pos="28455">
                        <a:srgbClr val="3F3F3F"/>
                      </a:gs>
                      <a:gs pos="69000">
                        <a:srgbClr val="3F3F3F"/>
                      </a:gs>
                    </a:gsLst>
                    <a:lin ang="10800000" scaled="0"/>
                  </a:gradFill>
                  <a:latin typeface="Segoe UI"/>
                  <a:cs typeface="Segoe UI Semibold" panose="020B0702040204020203" pitchFamily="34" charset="0"/>
                </a:rPr>
                <a:t> Detection and </a:t>
              </a:r>
              <a:r>
                <a:rPr lang="en-US" sz="600" b="1" dirty="0">
                  <a:gradFill>
                    <a:gsLst>
                      <a:gs pos="28455">
                        <a:srgbClr val="3F3F3F"/>
                      </a:gs>
                      <a:gs pos="69000">
                        <a:srgbClr val="3F3F3F"/>
                      </a:gs>
                    </a:gsLst>
                    <a:lin ang="10800000" scaled="0"/>
                  </a:gradFill>
                  <a:latin typeface="Segoe UI"/>
                  <a:cs typeface="Segoe UI Semibold" panose="020B0702040204020203" pitchFamily="34" charset="0"/>
                </a:rPr>
                <a:t>Prevention</a:t>
              </a:r>
              <a:r>
                <a:rPr lang="en-US" sz="600" dirty="0">
                  <a:gradFill>
                    <a:gsLst>
                      <a:gs pos="28455">
                        <a:srgbClr val="3F3F3F"/>
                      </a:gs>
                      <a:gs pos="69000">
                        <a:srgbClr val="3F3F3F"/>
                      </a:gs>
                    </a:gsLst>
                    <a:lin ang="10800000" scaled="0"/>
                  </a:gra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3458042"/>
              <a:ext cx="422013" cy="557882"/>
            </a:xfrm>
            <a:prstGeom prst="rect">
              <a:avLst/>
            </a:prstGeom>
            <a:ln w="6350">
              <a:solidFill>
                <a:schemeClr val="bg2">
                  <a:lumMod val="85000"/>
                </a:schemeClr>
              </a:solidFill>
            </a:ln>
          </p:spPr>
        </p:pic>
        <p:sp>
          <p:nvSpPr>
            <p:cNvPr id="120" name="Rectangle 119"/>
            <p:cNvSpPr/>
            <p:nvPr/>
          </p:nvSpPr>
          <p:spPr bwMode="auto">
            <a:xfrm>
              <a:off x="9999370" y="4130613"/>
              <a:ext cx="1697727" cy="567927"/>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6" tIns="24376" rIns="36566" bIns="24376" numCol="1" spcCol="0" rtlCol="0" fromWordArt="0" anchor="t" anchorCtr="0" forceAA="0" compatLnSpc="1">
              <a:prstTxWarp prst="textNoShape">
                <a:avLst/>
              </a:prstTxWarp>
              <a:noAutofit/>
            </a:bodyPr>
            <a:lstStyle/>
            <a:p>
              <a:pPr defTabSz="1218762">
                <a:lnSpc>
                  <a:spcPct val="90000"/>
                </a:lnSpc>
                <a:spcAft>
                  <a:spcPts val="267"/>
                </a:spcAft>
                <a:defRPr/>
              </a:pPr>
              <a:r>
                <a:rPr lang="en-US" sz="800" dirty="0">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18762">
                <a:lnSpc>
                  <a:spcPct val="90000"/>
                </a:lnSpc>
                <a:spcAft>
                  <a:spcPts val="267"/>
                </a:spcAft>
                <a:defRPr/>
              </a:pPr>
              <a:r>
                <a:rPr lang="en-US" sz="600" dirty="0">
                  <a:gradFill>
                    <a:gsLst>
                      <a:gs pos="28455">
                        <a:srgbClr val="3F3F3F"/>
                      </a:gs>
                      <a:gs pos="69000">
                        <a:srgbClr val="3F3F3F"/>
                      </a:gs>
                    </a:gsLst>
                    <a:lin ang="10800000" scaled="0"/>
                  </a:gradFill>
                  <a:latin typeface="Segoe UI"/>
                  <a:cs typeface="Segoe UI Semibold" panose="020B0702040204020203" pitchFamily="34" charset="0"/>
                </a:rPr>
                <a:t>First, let’s point out that there is not one absolute answer—there are “pros” and “cons” </a:t>
              </a:r>
              <a:br>
                <a:rPr lang="en-US" sz="600" dirty="0">
                  <a:gradFill>
                    <a:gsLst>
                      <a:gs pos="28455">
                        <a:srgbClr val="3F3F3F"/>
                      </a:gs>
                      <a:gs pos="69000">
                        <a:srgbClr val="3F3F3F"/>
                      </a:gs>
                    </a:gsLst>
                    <a:lin ang="10800000" scaled="0"/>
                  </a:gradFill>
                  <a:latin typeface="Segoe UI"/>
                  <a:cs typeface="Segoe UI Semibold" panose="020B0702040204020203" pitchFamily="34" charset="0"/>
                </a:rPr>
              </a:br>
              <a:r>
                <a:rPr lang="en-US" sz="600" dirty="0">
                  <a:gradFill>
                    <a:gsLst>
                      <a:gs pos="28455">
                        <a:srgbClr val="3F3F3F"/>
                      </a:gs>
                      <a:gs pos="69000">
                        <a:srgbClr val="3F3F3F"/>
                      </a:gs>
                    </a:gsLst>
                    <a:lin ang="10800000" scaled="0"/>
                  </a:gradFill>
                  <a:latin typeface="Segoe UI"/>
                  <a:cs typeface="Segoe UI Semibold" panose="020B0702040204020203" pitchFamily="34" charset="0"/>
                </a:rPr>
                <a:t>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130614"/>
              <a:ext cx="417433" cy="569960"/>
            </a:xfrm>
            <a:prstGeom prst="rect">
              <a:avLst/>
            </a:prstGeom>
            <a:ln w="6350">
              <a:solidFill>
                <a:schemeClr val="bg2">
                  <a:lumMod val="85000"/>
                </a:schemeClr>
              </a:solidFill>
            </a:ln>
          </p:spPr>
        </p:pic>
        <p:sp>
          <p:nvSpPr>
            <p:cNvPr id="122" name="Rectangle 121"/>
            <p:cNvSpPr/>
            <p:nvPr/>
          </p:nvSpPr>
          <p:spPr bwMode="auto">
            <a:xfrm>
              <a:off x="9998417" y="4803186"/>
              <a:ext cx="1698680" cy="569960"/>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6" tIns="24376" rIns="36566" bIns="24376" numCol="1" spcCol="0" rtlCol="0" fromWordArt="0" anchor="t" anchorCtr="0" forceAA="0" compatLnSpc="1">
              <a:prstTxWarp prst="textNoShape">
                <a:avLst/>
              </a:prstTxWarp>
              <a:noAutofit/>
            </a:bodyPr>
            <a:lstStyle/>
            <a:p>
              <a:pPr defTabSz="1218762">
                <a:lnSpc>
                  <a:spcPct val="90000"/>
                </a:lnSpc>
                <a:spcAft>
                  <a:spcPts val="267"/>
                </a:spcAft>
                <a:defRPr/>
              </a:pPr>
              <a:r>
                <a:rPr lang="en-US" sz="800" dirty="0">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18762">
                <a:lnSpc>
                  <a:spcPct val="90000"/>
                </a:lnSpc>
                <a:spcAft>
                  <a:spcPts val="267"/>
                </a:spcAft>
                <a:defRPr/>
              </a:pPr>
              <a:r>
                <a:rPr lang="en-US" sz="600" dirty="0">
                  <a:gradFill>
                    <a:gsLst>
                      <a:gs pos="28455">
                        <a:srgbClr val="3F3F3F"/>
                      </a:gs>
                      <a:gs pos="69000">
                        <a:srgbClr val="3F3F3F"/>
                      </a:gs>
                    </a:gsLst>
                    <a:lin ang="10800000" scaled="0"/>
                  </a:gradFill>
                  <a:latin typeface="Segoe UI"/>
                  <a:cs typeface="Segoe UI Semibold" panose="020B0702040204020203" pitchFamily="34" charset="0"/>
                </a:rPr>
                <a:t>Michael heads fraud prevention tool. Online </a:t>
              </a:r>
              <a:br>
                <a:rPr lang="en-US" sz="600" dirty="0">
                  <a:gradFill>
                    <a:gsLst>
                      <a:gs pos="28455">
                        <a:srgbClr val="3F3F3F"/>
                      </a:gs>
                      <a:gs pos="69000">
                        <a:srgbClr val="3F3F3F"/>
                      </a:gs>
                    </a:gsLst>
                    <a:lin ang="10800000" scaled="0"/>
                  </a:gradFill>
                  <a:latin typeface="Segoe UI"/>
                  <a:cs typeface="Segoe UI Semibold" panose="020B0702040204020203" pitchFamily="34" charset="0"/>
                </a:rPr>
              </a:br>
              <a:r>
                <a:rPr lang="en-US" sz="600" dirty="0">
                  <a:gradFill>
                    <a:gsLst>
                      <a:gs pos="28455">
                        <a:srgbClr val="3F3F3F"/>
                      </a:gs>
                      <a:gs pos="69000">
                        <a:srgbClr val="3F3F3F"/>
                      </a:gs>
                    </a:gsLst>
                    <a:lin ang="10800000" scaled="0"/>
                  </a:gradFill>
                  <a:latin typeface="Segoe UI"/>
                  <a:cs typeface="Segoe UI Semibold" panose="020B0702040204020203" pitchFamily="34" charset="0"/>
                </a:rPr>
                <a:t>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4803186"/>
              <a:ext cx="417433" cy="569960"/>
            </a:xfrm>
            <a:prstGeom prst="rect">
              <a:avLst/>
            </a:prstGeom>
            <a:ln w="6350">
              <a:solidFill>
                <a:schemeClr val="bg2">
                  <a:lumMod val="85000"/>
                </a:schemeClr>
              </a:solidFill>
            </a:ln>
          </p:spPr>
        </p:pic>
      </p:grpSp>
      <p:grpSp>
        <p:nvGrpSpPr>
          <p:cNvPr id="24" name="Group 23">
            <a:extLst>
              <a:ext uri="{FF2B5EF4-FFF2-40B4-BE49-F238E27FC236}">
                <a16:creationId xmlns:a16="http://schemas.microsoft.com/office/drawing/2014/main" id="{C23E73CA-2CBC-462F-85F7-9E07A0AA800A}"/>
              </a:ext>
            </a:extLst>
          </p:cNvPr>
          <p:cNvGrpSpPr/>
          <p:nvPr/>
        </p:nvGrpSpPr>
        <p:grpSpPr>
          <a:xfrm>
            <a:off x="9529031" y="1187941"/>
            <a:ext cx="2299769" cy="649442"/>
            <a:chOff x="9529517" y="1187622"/>
            <a:chExt cx="2300095" cy="649534"/>
          </a:xfrm>
          <a:solidFill>
            <a:schemeClr val="accent3"/>
          </a:solidFill>
        </p:grpSpPr>
        <p:sp>
          <p:nvSpPr>
            <p:cNvPr id="83" name="Freeform 97"/>
            <p:cNvSpPr/>
            <p:nvPr/>
          </p:nvSpPr>
          <p:spPr bwMode="auto">
            <a:xfrm>
              <a:off x="9529517"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6263" tIns="91414" rIns="146263" bIns="91414" numCol="1" spcCol="0" rtlCol="0" fromWordArt="0" anchor="ctr" anchorCtr="0" forceAA="0" compatLnSpc="1">
              <a:prstTxWarp prst="textNoShape">
                <a:avLst/>
              </a:prstTxWarp>
              <a:noAutofit/>
            </a:bodyPr>
            <a:lstStyle/>
            <a:p>
              <a:pPr defTabSz="950685" fontAlgn="base">
                <a:spcBef>
                  <a:spcPct val="0"/>
                </a:spcBef>
                <a:spcAft>
                  <a:spcPct val="0"/>
                </a:spcAft>
                <a:defRPr/>
              </a:pPr>
              <a:r>
                <a:rPr lang="en-US" sz="1866" kern="0">
                  <a:solidFill>
                    <a:srgbClr val="FFFFFF"/>
                  </a:solidFill>
                  <a:latin typeface="Segoe UI Semibold" panose="020B0702040204020203" pitchFamily="34" charset="0"/>
                  <a:cs typeface="Segoe UI Semibold" panose="020B0702040204020203" pitchFamily="34" charset="0"/>
                </a:rPr>
                <a:t>Search</a:t>
              </a:r>
            </a:p>
          </p:txBody>
        </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a:noFill/>
          </p:spPr>
        </p:pic>
      </p:grpSp>
      <p:sp>
        <p:nvSpPr>
          <p:cNvPr id="101" name="speech_2">
            <a:extLst>
              <a:ext uri="{FF2B5EF4-FFF2-40B4-BE49-F238E27FC236}">
                <a16:creationId xmlns:a16="http://schemas.microsoft.com/office/drawing/2014/main" id="{70D6585B-3D52-4BED-8DF7-B8F5DE69A752}"/>
              </a:ext>
            </a:extLst>
          </p:cNvPr>
          <p:cNvSpPr>
            <a:spLocks noChangeAspect="1" noEditPoints="1"/>
          </p:cNvSpPr>
          <p:nvPr/>
        </p:nvSpPr>
        <p:spPr bwMode="auto">
          <a:xfrm>
            <a:off x="634040" y="2037408"/>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24" name="speech_2">
            <a:extLst>
              <a:ext uri="{FF2B5EF4-FFF2-40B4-BE49-F238E27FC236}">
                <a16:creationId xmlns:a16="http://schemas.microsoft.com/office/drawing/2014/main" id="{76FDF5A3-A12A-4FFC-A80E-F5214C66A98E}"/>
              </a:ext>
            </a:extLst>
          </p:cNvPr>
          <p:cNvSpPr>
            <a:spLocks noChangeAspect="1" noEditPoints="1"/>
          </p:cNvSpPr>
          <p:nvPr/>
        </p:nvSpPr>
        <p:spPr bwMode="auto">
          <a:xfrm>
            <a:off x="5187706" y="2032646"/>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27" name="speech_2">
            <a:extLst>
              <a:ext uri="{FF2B5EF4-FFF2-40B4-BE49-F238E27FC236}">
                <a16:creationId xmlns:a16="http://schemas.microsoft.com/office/drawing/2014/main" id="{77A4BCF8-3147-4FEE-8785-0D7F10F2B695}"/>
              </a:ext>
            </a:extLst>
          </p:cNvPr>
          <p:cNvSpPr>
            <a:spLocks noChangeAspect="1" noEditPoints="1"/>
          </p:cNvSpPr>
          <p:nvPr/>
        </p:nvSpPr>
        <p:spPr bwMode="auto">
          <a:xfrm>
            <a:off x="7437554" y="2037408"/>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30" name="speech_2">
            <a:extLst>
              <a:ext uri="{FF2B5EF4-FFF2-40B4-BE49-F238E27FC236}">
                <a16:creationId xmlns:a16="http://schemas.microsoft.com/office/drawing/2014/main" id="{E0392146-F6D4-4EAE-A4C2-32E296161402}"/>
              </a:ext>
            </a:extLst>
          </p:cNvPr>
          <p:cNvSpPr>
            <a:spLocks noChangeAspect="1" noEditPoints="1"/>
          </p:cNvSpPr>
          <p:nvPr/>
        </p:nvSpPr>
        <p:spPr bwMode="auto">
          <a:xfrm>
            <a:off x="9703276" y="2037408"/>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grpSp>
        <p:nvGrpSpPr>
          <p:cNvPr id="25" name="Group 24">
            <a:extLst>
              <a:ext uri="{FF2B5EF4-FFF2-40B4-BE49-F238E27FC236}">
                <a16:creationId xmlns:a16="http://schemas.microsoft.com/office/drawing/2014/main" id="{08196353-E5AF-4679-9F0A-B541719F9F51}"/>
              </a:ext>
            </a:extLst>
          </p:cNvPr>
          <p:cNvGrpSpPr/>
          <p:nvPr/>
        </p:nvGrpSpPr>
        <p:grpSpPr>
          <a:xfrm>
            <a:off x="2887064" y="2024709"/>
            <a:ext cx="932785" cy="2093903"/>
            <a:chOff x="2886608" y="2024510"/>
            <a:chExt cx="932917" cy="2094200"/>
          </a:xfrm>
        </p:grpSpPr>
        <p:sp>
          <p:nvSpPr>
            <p:cNvPr id="111" name="speech_2">
              <a:extLst>
                <a:ext uri="{FF2B5EF4-FFF2-40B4-BE49-F238E27FC236}">
                  <a16:creationId xmlns:a16="http://schemas.microsoft.com/office/drawing/2014/main" id="{938B8581-647F-4794-98A4-EA73D5FDA24A}"/>
                </a:ext>
              </a:extLst>
            </p:cNvPr>
            <p:cNvSpPr>
              <a:spLocks noChangeAspect="1" noEditPoints="1"/>
            </p:cNvSpPr>
            <p:nvPr/>
          </p:nvSpPr>
          <p:spPr bwMode="auto">
            <a:xfrm>
              <a:off x="2886608" y="20245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35" name="speech_2">
              <a:extLst>
                <a:ext uri="{FF2B5EF4-FFF2-40B4-BE49-F238E27FC236}">
                  <a16:creationId xmlns:a16="http://schemas.microsoft.com/office/drawing/2014/main" id="{D3698E87-DCC2-45A8-9FD0-867702C3E5E8}"/>
                </a:ext>
              </a:extLst>
            </p:cNvPr>
            <p:cNvSpPr>
              <a:spLocks noChangeAspect="1" noEditPoints="1"/>
            </p:cNvSpPr>
            <p:nvPr/>
          </p:nvSpPr>
          <p:spPr bwMode="auto">
            <a:xfrm>
              <a:off x="2886608" y="36794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43" name="speech_2">
              <a:extLst>
                <a:ext uri="{FF2B5EF4-FFF2-40B4-BE49-F238E27FC236}">
                  <a16:creationId xmlns:a16="http://schemas.microsoft.com/office/drawing/2014/main" id="{1169166E-C8E3-4469-B5B3-E89F861884B0}"/>
                </a:ext>
              </a:extLst>
            </p:cNvPr>
            <p:cNvSpPr>
              <a:spLocks noChangeAspect="1" noEditPoints="1"/>
            </p:cNvSpPr>
            <p:nvPr/>
          </p:nvSpPr>
          <p:spPr bwMode="auto">
            <a:xfrm>
              <a:off x="3029483" y="37937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F9F9F9"/>
            </a:solidFill>
            <a:ln w="19050" cap="sq">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44" name="arrow_15">
              <a:extLst>
                <a:ext uri="{FF2B5EF4-FFF2-40B4-BE49-F238E27FC236}">
                  <a16:creationId xmlns:a16="http://schemas.microsoft.com/office/drawing/2014/main" id="{415DFA54-1986-471D-9B2C-0BA603CF9569}"/>
                </a:ext>
              </a:extLst>
            </p:cNvPr>
            <p:cNvSpPr>
              <a:spLocks noChangeAspect="1" noEditPoints="1"/>
            </p:cNvSpPr>
            <p:nvPr/>
          </p:nvSpPr>
          <p:spPr bwMode="auto">
            <a:xfrm>
              <a:off x="3548999" y="3790783"/>
              <a:ext cx="270526" cy="26929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endParaRPr lang="en-US" sz="900" dirty="0">
                <a:gradFill>
                  <a:gsLst>
                    <a:gs pos="0">
                      <a:srgbClr val="505050"/>
                    </a:gs>
                    <a:gs pos="100000">
                      <a:srgbClr val="505050"/>
                    </a:gs>
                  </a:gsLst>
                  <a:lin ang="5400000" scaled="1"/>
                </a:gradFill>
                <a:latin typeface="Segoe UI"/>
              </a:endParaRPr>
            </a:p>
          </p:txBody>
        </p:sp>
      </p:grpSp>
      <p:pic>
        <p:nvPicPr>
          <p:cNvPr id="2" name="Picture 1">
            <a:extLst>
              <a:ext uri="{FF2B5EF4-FFF2-40B4-BE49-F238E27FC236}">
                <a16:creationId xmlns:a16="http://schemas.microsoft.com/office/drawing/2014/main" id="{3B1E3BA0-90C0-4D61-BC1B-84F513C05990}"/>
              </a:ext>
            </a:extLst>
          </p:cNvPr>
          <p:cNvPicPr>
            <a:picLocks noChangeAspect="1"/>
          </p:cNvPicPr>
          <p:nvPr/>
        </p:nvPicPr>
        <p:blipFill rotWithShape="1">
          <a:blip r:embed="rId14"/>
          <a:srcRect t="1642" b="1269"/>
          <a:stretch/>
        </p:blipFill>
        <p:spPr>
          <a:xfrm>
            <a:off x="7411356" y="3676433"/>
            <a:ext cx="1875656" cy="1828724"/>
          </a:xfrm>
          <a:prstGeom prst="rect">
            <a:avLst/>
          </a:prstGeom>
        </p:spPr>
      </p:pic>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v="urn:schemas-microsoft-com:vml"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4.79167E-6 -0.02986 L -1.45833E-6 -3.33333E-6 " pathEditMode="relative" rAng="0" ptsTypes="AA">
                                      <p:cBhvr>
                                        <p:cTn id="9" dur="500" fill="hold"/>
                                        <p:tgtEl>
                                          <p:spTgt spid="15"/>
                                        </p:tgtEl>
                                        <p:attrNameLst>
                                          <p:attrName>ppt_x</p:attrName>
                                          <p:attrName>ppt_y</p:attrName>
                                        </p:attrNameLst>
                                      </p:cBhvr>
                                      <p:rCtr x="-117" y="1667"/>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4" presetClass="path" presetSubtype="0" decel="100000" fill="hold" nodeType="withEffect">
                                  <p:stCondLst>
                                    <p:cond delay="0"/>
                                  </p:stCondLst>
                                  <p:childTnLst>
                                    <p:animMotion origin="layout" path="M -3.75E-6 0.0419 L -3.75E-6 -2.96296E-6 " pathEditMode="relative" rAng="0" ptsTypes="AA">
                                      <p:cBhvr>
                                        <p:cTn id="14" dur="500" fill="hold"/>
                                        <p:tgtEl>
                                          <p:spTgt spid="8"/>
                                        </p:tgtEl>
                                        <p:attrNameLst>
                                          <p:attrName>ppt_x</p:attrName>
                                          <p:attrName>ppt_y</p:attrName>
                                        </p:attrNameLst>
                                      </p:cBhvr>
                                      <p:rCtr x="0" y="-2106"/>
                                    </p:animMotion>
                                  </p:childTnLst>
                                </p:cTn>
                              </p:par>
                              <p:par>
                                <p:cTn id="15" presetID="10"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64" presetClass="path" presetSubtype="0" decel="100000" fill="hold" nodeType="withEffect">
                                  <p:stCondLst>
                                    <p:cond delay="0"/>
                                  </p:stCondLst>
                                  <p:childTnLst>
                                    <p:animMotion origin="layout" path="M -2.5E-6 0.0419 L -2.5E-6 -2.96296E-6 " pathEditMode="relative" rAng="0" ptsTypes="AA">
                                      <p:cBhvr>
                                        <p:cTn id="19" dur="500" fill="hold"/>
                                        <p:tgtEl>
                                          <p:spTgt spid="75"/>
                                        </p:tgtEl>
                                        <p:attrNameLst>
                                          <p:attrName>ppt_x</p:attrName>
                                          <p:attrName>ppt_y</p:attrName>
                                        </p:attrNameLst>
                                      </p:cBhvr>
                                      <p:rCtr x="0" y="-210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nodeType="withEffect">
                                  <p:stCondLst>
                                    <p:cond delay="150"/>
                                  </p:stCondLst>
                                  <p:childTnLst>
                                    <p:animMotion origin="layout" path="M -3.75E-6 0.0419 L -3.75E-6 -2.96296E-6 " pathEditMode="relative" rAng="0" ptsTypes="AA">
                                      <p:cBhvr>
                                        <p:cTn id="24" dur="500" fill="hold"/>
                                        <p:tgtEl>
                                          <p:spTgt spid="10"/>
                                        </p:tgtEl>
                                        <p:attrNameLst>
                                          <p:attrName>ppt_x</p:attrName>
                                          <p:attrName>ppt_y</p:attrName>
                                        </p:attrNameLst>
                                      </p:cBhvr>
                                      <p:rCtr x="0" y="-2106"/>
                                    </p:animMotion>
                                  </p:childTnLst>
                                </p:cTn>
                              </p:par>
                              <p:par>
                                <p:cTn id="25" presetID="10" presetClass="entr" presetSubtype="0" fill="hold" nodeType="withEffect">
                                  <p:stCondLst>
                                    <p:cond delay="1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150"/>
                                  </p:stCondLst>
                                  <p:childTnLst>
                                    <p:animMotion origin="layout" path="M 4.79167E-6 -0.02986 L -1.45833E-6 -3.33333E-6 " pathEditMode="relative" rAng="0" ptsTypes="AA">
                                      <p:cBhvr>
                                        <p:cTn id="29" dur="500" fill="hold"/>
                                        <p:tgtEl>
                                          <p:spTgt spid="16"/>
                                        </p:tgtEl>
                                        <p:attrNameLst>
                                          <p:attrName>ppt_x</p:attrName>
                                          <p:attrName>ppt_y</p:attrName>
                                        </p:attrNameLst>
                                      </p:cBhvr>
                                      <p:rCtr x="-117" y="1667"/>
                                    </p:animMotion>
                                  </p:childTnLst>
                                </p:cTn>
                              </p:par>
                              <p:par>
                                <p:cTn id="30" presetID="10" presetClass="entr" presetSubtype="0" fill="hold" nodeType="withEffect">
                                  <p:stCondLst>
                                    <p:cond delay="3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64" presetClass="path" presetSubtype="0" decel="100000" fill="hold" nodeType="withEffect">
                                  <p:stCondLst>
                                    <p:cond delay="300"/>
                                  </p:stCondLst>
                                  <p:childTnLst>
                                    <p:animMotion origin="layout" path="M -2.5E-6 0.04189 L -2.5E-6 4.81481E-6 " pathEditMode="relative" rAng="0" ptsTypes="AA">
                                      <p:cBhvr>
                                        <p:cTn id="34" dur="500" fill="hold"/>
                                        <p:tgtEl>
                                          <p:spTgt spid="11"/>
                                        </p:tgtEl>
                                        <p:attrNameLst>
                                          <p:attrName>ppt_x</p:attrName>
                                          <p:attrName>ppt_y</p:attrName>
                                        </p:attrNameLst>
                                      </p:cBhvr>
                                      <p:rCtr x="0" y="-2106"/>
                                    </p:animMotion>
                                  </p:childTnLst>
                                </p:cTn>
                              </p:par>
                              <p:par>
                                <p:cTn id="35" presetID="10" presetClass="entr" presetSubtype="0" fill="hold" nodeType="withEffect">
                                  <p:stCondLst>
                                    <p:cond delay="3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nodeType="withEffect">
                                  <p:stCondLst>
                                    <p:cond delay="300"/>
                                  </p:stCondLst>
                                  <p:childTnLst>
                                    <p:animMotion origin="layout" path="M 4.79167E-6 -0.02986 L -1.45833E-6 -3.33333E-6 " pathEditMode="relative" rAng="0" ptsTypes="AA">
                                      <p:cBhvr>
                                        <p:cTn id="39" dur="500" fill="hold"/>
                                        <p:tgtEl>
                                          <p:spTgt spid="18"/>
                                        </p:tgtEl>
                                        <p:attrNameLst>
                                          <p:attrName>ppt_x</p:attrName>
                                          <p:attrName>ppt_y</p:attrName>
                                        </p:attrNameLst>
                                      </p:cBhvr>
                                      <p:rCtr x="-117" y="1667"/>
                                    </p:animMotion>
                                  </p:childTnLst>
                                </p:cTn>
                              </p:par>
                              <p:par>
                                <p:cTn id="40" presetID="10" presetClass="entr" presetSubtype="0" fill="hold" nodeType="withEffect">
                                  <p:stCondLst>
                                    <p:cond delay="4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4" presetClass="path" presetSubtype="0" decel="100000" fill="hold" nodeType="withEffect">
                                  <p:stCondLst>
                                    <p:cond delay="450"/>
                                  </p:stCondLst>
                                  <p:childTnLst>
                                    <p:animMotion origin="layout" path="M -3.75E-6 0.0419 L -3.75E-6 -2.96296E-6 " pathEditMode="relative" rAng="0" ptsTypes="AA">
                                      <p:cBhvr>
                                        <p:cTn id="44" dur="500" fill="hold"/>
                                        <p:tgtEl>
                                          <p:spTgt spid="12"/>
                                        </p:tgtEl>
                                        <p:attrNameLst>
                                          <p:attrName>ppt_x</p:attrName>
                                          <p:attrName>ppt_y</p:attrName>
                                        </p:attrNameLst>
                                      </p:cBhvr>
                                      <p:rCtr x="0" y="-2106"/>
                                    </p:animMotion>
                                  </p:childTnLst>
                                </p:cTn>
                              </p:par>
                              <p:par>
                                <p:cTn id="45" presetID="10" presetClass="entr" presetSubtype="0" fill="hold"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64" presetClass="path" presetSubtype="0" decel="100000" fill="hold" nodeType="withEffect">
                                  <p:stCondLst>
                                    <p:cond delay="450"/>
                                  </p:stCondLst>
                                  <p:childTnLst>
                                    <p:animMotion origin="layout" path="M -3.75E-6 0.0419 L -3.75E-6 -2.96296E-6 " pathEditMode="relative" rAng="0" ptsTypes="AA">
                                      <p:cBhvr>
                                        <p:cTn id="49" dur="500" fill="hold"/>
                                        <p:tgtEl>
                                          <p:spTgt spid="2"/>
                                        </p:tgtEl>
                                        <p:attrNameLst>
                                          <p:attrName>ppt_x</p:attrName>
                                          <p:attrName>ppt_y</p:attrName>
                                        </p:attrNameLst>
                                      </p:cBhvr>
                                      <p:rCtr x="0" y="-2106"/>
                                    </p:animMotion>
                                  </p:childTnLst>
                                </p:cTn>
                              </p:par>
                              <p:par>
                                <p:cTn id="50" presetID="10" presetClass="entr" presetSubtype="0" fill="hold" nodeType="withEffect">
                                  <p:stCondLst>
                                    <p:cond delay="4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nodeType="withEffect">
                                  <p:stCondLst>
                                    <p:cond delay="450"/>
                                  </p:stCondLst>
                                  <p:childTnLst>
                                    <p:animMotion origin="layout" path="M 4.79167E-6 -0.02986 L -1.45833E-6 -3.33333E-6 " pathEditMode="relative" rAng="0" ptsTypes="AA">
                                      <p:cBhvr>
                                        <p:cTn id="54" dur="500" fill="hold"/>
                                        <p:tgtEl>
                                          <p:spTgt spid="23"/>
                                        </p:tgtEl>
                                        <p:attrNameLst>
                                          <p:attrName>ppt_x</p:attrName>
                                          <p:attrName>ppt_y</p:attrName>
                                        </p:attrNameLst>
                                      </p:cBhvr>
                                      <p:rCtr x="-117" y="1667"/>
                                    </p:animMotion>
                                  </p:childTnLst>
                                </p:cTn>
                              </p:par>
                              <p:par>
                                <p:cTn id="55" presetID="10" presetClass="entr" presetSubtype="0" fill="hold" nodeType="withEffect">
                                  <p:stCondLst>
                                    <p:cond delay="6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64" presetClass="path" presetSubtype="0" decel="100000" fill="hold" nodeType="withEffect">
                                  <p:stCondLst>
                                    <p:cond delay="600"/>
                                  </p:stCondLst>
                                  <p:childTnLst>
                                    <p:animMotion origin="layout" path="M 3.95833E-6 0.04189 L 3.95833E-6 4.81481E-6 " pathEditMode="relative" rAng="0" ptsTypes="AA">
                                      <p:cBhvr>
                                        <p:cTn id="59" dur="500" fill="hold"/>
                                        <p:tgtEl>
                                          <p:spTgt spid="14"/>
                                        </p:tgtEl>
                                        <p:attrNameLst>
                                          <p:attrName>ppt_x</p:attrName>
                                          <p:attrName>ppt_y</p:attrName>
                                        </p:attrNameLst>
                                      </p:cBhvr>
                                      <p:rCtr x="0" y="-2106"/>
                                    </p:animMotion>
                                  </p:childTnLst>
                                </p:cTn>
                              </p:par>
                              <p:par>
                                <p:cTn id="60" presetID="10" presetClass="entr" presetSubtype="0" fill="hold" nodeType="withEffect">
                                  <p:stCondLst>
                                    <p:cond delay="6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decel="100000" fill="hold" nodeType="withEffect">
                                  <p:stCondLst>
                                    <p:cond delay="600"/>
                                  </p:stCondLst>
                                  <p:childTnLst>
                                    <p:animMotion origin="layout" path="M 4.79167E-6 -0.02986 L -1.45833E-6 -3.33333E-6 " pathEditMode="relative" rAng="0" ptsTypes="AA">
                                      <p:cBhvr>
                                        <p:cTn id="64" dur="500" fill="hold"/>
                                        <p:tgtEl>
                                          <p:spTgt spid="24"/>
                                        </p:tgtEl>
                                        <p:attrNameLst>
                                          <p:attrName>ppt_x</p:attrName>
                                          <p:attrName>ppt_y</p:attrName>
                                        </p:attrNameLst>
                                      </p:cBhvr>
                                      <p:rCtr x="-117" y="1667"/>
                                    </p:animMotion>
                                  </p:childTnLst>
                                </p:cTn>
                              </p:par>
                              <p:par>
                                <p:cTn id="65" presetID="10"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par>
                                <p:cTn id="68" presetID="64" presetClass="path" presetSubtype="0" decel="100000" fill="hold" grpId="1" nodeType="withEffect">
                                  <p:stCondLst>
                                    <p:cond delay="0"/>
                                  </p:stCondLst>
                                  <p:childTnLst>
                                    <p:animMotion origin="layout" path="M -3.75E-6 0.0419 L -3.75E-6 -2.96296E-6 " pathEditMode="relative" rAng="0" ptsTypes="AA">
                                      <p:cBhvr>
                                        <p:cTn id="69" dur="500" fill="hold"/>
                                        <p:tgtEl>
                                          <p:spTgt spid="101"/>
                                        </p:tgtEl>
                                        <p:attrNameLst>
                                          <p:attrName>ppt_x</p:attrName>
                                          <p:attrName>ppt_y</p:attrName>
                                        </p:attrNameLst>
                                      </p:cBhvr>
                                      <p:rCtr x="0" y="-2106"/>
                                    </p:animMotion>
                                  </p:childTnLst>
                                </p:cTn>
                              </p:par>
                              <p:par>
                                <p:cTn id="70" presetID="10" presetClass="entr" presetSubtype="0" fill="hold" nodeType="withEffect">
                                  <p:stCondLst>
                                    <p:cond delay="15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64" presetClass="path" presetSubtype="0" decel="100000" fill="hold" nodeType="withEffect">
                                  <p:stCondLst>
                                    <p:cond delay="150"/>
                                  </p:stCondLst>
                                  <p:childTnLst>
                                    <p:animMotion origin="layout" path="M -3.75E-6 0.0419 L -3.75E-6 -2.96296E-6 " pathEditMode="relative" rAng="0" ptsTypes="AA">
                                      <p:cBhvr>
                                        <p:cTn id="74" dur="500" fill="hold"/>
                                        <p:tgtEl>
                                          <p:spTgt spid="25"/>
                                        </p:tgtEl>
                                        <p:attrNameLst>
                                          <p:attrName>ppt_x</p:attrName>
                                          <p:attrName>ppt_y</p:attrName>
                                        </p:attrNameLst>
                                      </p:cBhvr>
                                      <p:rCtr x="0" y="-2106"/>
                                    </p:animMotion>
                                  </p:childTnLst>
                                </p:cTn>
                              </p:par>
                              <p:par>
                                <p:cTn id="75" presetID="10" presetClass="entr" presetSubtype="0" fill="hold" grpId="0" nodeType="withEffect">
                                  <p:stCondLst>
                                    <p:cond delay="30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500"/>
                                        <p:tgtEl>
                                          <p:spTgt spid="124"/>
                                        </p:tgtEl>
                                      </p:cBhvr>
                                    </p:animEffect>
                                  </p:childTnLst>
                                </p:cTn>
                              </p:par>
                              <p:par>
                                <p:cTn id="78" presetID="64" presetClass="path" presetSubtype="0" decel="100000" fill="hold" grpId="1" nodeType="withEffect">
                                  <p:stCondLst>
                                    <p:cond delay="300"/>
                                  </p:stCondLst>
                                  <p:childTnLst>
                                    <p:animMotion origin="layout" path="M -2.91667E-6 0.04189 L -2.91667E-6 4.81481E-6 " pathEditMode="relative" rAng="0" ptsTypes="AA">
                                      <p:cBhvr>
                                        <p:cTn id="79" dur="500" fill="hold"/>
                                        <p:tgtEl>
                                          <p:spTgt spid="124"/>
                                        </p:tgtEl>
                                        <p:attrNameLst>
                                          <p:attrName>ppt_x</p:attrName>
                                          <p:attrName>ppt_y</p:attrName>
                                        </p:attrNameLst>
                                      </p:cBhvr>
                                      <p:rCtr x="0" y="-2106"/>
                                    </p:animMotion>
                                  </p:childTnLst>
                                </p:cTn>
                              </p:par>
                              <p:par>
                                <p:cTn id="80" presetID="10" presetClass="entr" presetSubtype="0" fill="hold" grpId="0" nodeType="withEffect">
                                  <p:stCondLst>
                                    <p:cond delay="45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500"/>
                                        <p:tgtEl>
                                          <p:spTgt spid="127"/>
                                        </p:tgtEl>
                                      </p:cBhvr>
                                    </p:animEffect>
                                  </p:childTnLst>
                                </p:cTn>
                              </p:par>
                              <p:par>
                                <p:cTn id="83" presetID="64" presetClass="path" presetSubtype="0" decel="100000" fill="hold" grpId="1" nodeType="withEffect">
                                  <p:stCondLst>
                                    <p:cond delay="450"/>
                                  </p:stCondLst>
                                  <p:childTnLst>
                                    <p:animMotion origin="layout" path="M -3.75E-6 0.0419 L -3.75E-6 -2.96296E-6 " pathEditMode="relative" rAng="0" ptsTypes="AA">
                                      <p:cBhvr>
                                        <p:cTn id="84" dur="500" fill="hold"/>
                                        <p:tgtEl>
                                          <p:spTgt spid="127"/>
                                        </p:tgtEl>
                                        <p:attrNameLst>
                                          <p:attrName>ppt_x</p:attrName>
                                          <p:attrName>ppt_y</p:attrName>
                                        </p:attrNameLst>
                                      </p:cBhvr>
                                      <p:rCtr x="0" y="-2106"/>
                                    </p:animMotion>
                                  </p:childTnLst>
                                </p:cTn>
                              </p:par>
                              <p:par>
                                <p:cTn id="85" presetID="10" presetClass="entr" presetSubtype="0" fill="hold" grpId="0" nodeType="withEffect">
                                  <p:stCondLst>
                                    <p:cond delay="60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64" presetClass="path" presetSubtype="0" decel="100000" fill="hold" grpId="1" nodeType="withEffect">
                                  <p:stCondLst>
                                    <p:cond delay="600"/>
                                  </p:stCondLst>
                                  <p:childTnLst>
                                    <p:animMotion origin="layout" path="M -3.75E-6 0.0419 L -3.75E-6 -2.96296E-6 " pathEditMode="relative" rAng="0" ptsTypes="AA">
                                      <p:cBhvr>
                                        <p:cTn id="89" dur="500" fill="hold"/>
                                        <p:tgtEl>
                                          <p:spTgt spid="1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24" grpId="0" animBg="1"/>
      <p:bldP spid="124" grpId="1" animBg="1"/>
      <p:bldP spid="127" grpId="0" animBg="1"/>
      <p:bldP spid="127" grpId="1" animBg="1"/>
      <p:bldP spid="130" grpId="0" animBg="1"/>
      <p:bldP spid="130"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THR2110</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5a4b3278-325d-441a-b38f-6f1926bc734e"/>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230e9df3-be65-4c73-a93b-d1236ebd677e"/>
    <ds:schemaRef ds:uri="http://schemas.microsoft.com/sharepoint/v3"/>
    <ds:schemaRef ds:uri="http://schemas.openxmlformats.org/package/2006/metadata/core-properties"/>
    <ds:schemaRef ds:uri="9d1f81f6-e953-47ea-988e-33ed651c58e6"/>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CCCDF05-C449-4F5A-97DA-0C223D536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3856</TotalTime>
  <Words>4347</Words>
  <Application>Microsoft Office PowerPoint</Application>
  <PresentationFormat>Widescreen</PresentationFormat>
  <Paragraphs>667</Paragraphs>
  <Slides>44</Slides>
  <Notes>43</Notes>
  <HiddenSlides>1</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44</vt:i4>
      </vt:variant>
    </vt:vector>
  </HeadingPairs>
  <TitlesOfParts>
    <vt:vector size="56" baseType="lpstr">
      <vt:lpstr>Arial</vt:lpstr>
      <vt:lpstr>Calibri</vt:lpstr>
      <vt:lpstr>Consolas</vt:lpstr>
      <vt:lpstr>Rockwell Condensed</vt:lpstr>
      <vt:lpstr>Segoe UI</vt:lpstr>
      <vt:lpstr>Segoe UI Light</vt:lpstr>
      <vt:lpstr>Segoe UI Semibold</vt:lpstr>
      <vt:lpstr>Segoe UI Semilight</vt:lpstr>
      <vt:lpstr>Wingdings</vt:lpstr>
      <vt:lpstr>5-50203_Microsoft_Ignite_Template</vt:lpstr>
      <vt:lpstr>1_5-50203_Microsoft_Ignite_Template</vt:lpstr>
      <vt:lpstr>think-cell Slide</vt:lpstr>
      <vt:lpstr>PowerPoint Presentation</vt:lpstr>
      <vt:lpstr>Introduction to  Azure Cognitive Services</vt:lpstr>
      <vt:lpstr>The Azure AI Landscape</vt:lpstr>
      <vt:lpstr>PowerPoint Presentation</vt:lpstr>
      <vt:lpstr>Microsoft Cognitive Services Give your apps a human side</vt:lpstr>
      <vt:lpstr>Microsoft Cognitive Services</vt:lpstr>
      <vt:lpstr>PowerPoint Presentation</vt:lpstr>
      <vt:lpstr>Why Microsoft  Cognitive Services?</vt:lpstr>
      <vt:lpstr>Combining Services for real-world applications</vt:lpstr>
      <vt:lpstr>PowerPoint Presentation</vt:lpstr>
      <vt:lpstr>PowerPoint Presentation</vt:lpstr>
      <vt:lpstr>PowerPoint Presentation</vt:lpstr>
      <vt:lpstr>PowerPoint Presentation</vt:lpstr>
      <vt:lpstr>PowerPoint Presentation</vt:lpstr>
      <vt:lpstr>PowerPoint Presentation</vt:lpstr>
      <vt:lpstr>DEMONSTRATIONS</vt:lpstr>
      <vt:lpstr>VISION</vt:lpstr>
      <vt:lpstr>Computer  Vision API</vt:lpstr>
      <vt:lpstr>Analyze image </vt:lpstr>
      <vt:lpstr>OCR</vt:lpstr>
      <vt:lpstr>OCR</vt:lpstr>
      <vt:lpstr>OCR</vt:lpstr>
      <vt:lpstr>Smart  thumbnail</vt:lpstr>
      <vt:lpstr>Emotion API</vt:lpstr>
      <vt:lpstr>Emotion API</vt:lpstr>
      <vt:lpstr>Face API</vt:lpstr>
      <vt:lpstr>Face API</vt:lpstr>
      <vt:lpstr>Content Moderator Machine-assisted moderation of  text and images, augmented with  human review tools</vt:lpstr>
      <vt:lpstr>Custom Vision Service A customizable web service that learns  to recognize specific content in imagery </vt:lpstr>
      <vt:lpstr>Video Indexer Unlock video insights</vt:lpstr>
      <vt:lpstr>Language  Understanding  Intelligent Service</vt:lpstr>
      <vt:lpstr>Language  Understanding  Intelligent Service</vt:lpstr>
      <vt:lpstr>Language  understanding  models</vt:lpstr>
      <vt:lpstr>PowerPoint Presentation</vt:lpstr>
      <vt:lpstr>Linguistic analysis</vt:lpstr>
      <vt:lpstr>Linguistic analysis</vt:lpstr>
      <vt:lpstr>Text analytics</vt:lpstr>
      <vt:lpstr>Web language  model</vt:lpstr>
      <vt:lpstr>Microsoft  Translator</vt:lpstr>
      <vt:lpstr>PowerPoint Presentation</vt:lpstr>
      <vt:lpstr>DEVELOPER  RESOURCES</vt:lpstr>
      <vt:lpstr>Resources, Tutorials &amp; Demos</vt:lpstr>
      <vt:lpstr>Q&amp;A</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THR2110</dc:title>
  <dc:subject>Microsoft Ignite</dc:subject>
  <dc:creator>Brieanne Vanderpool</dc:creator>
  <cp:keywords>Microsoft Ignite</cp:keywords>
  <dc:description/>
  <cp:lastModifiedBy>Nithin Mohan Thattiot Kadumberi</cp:lastModifiedBy>
  <cp:revision>48</cp:revision>
  <dcterms:created xsi:type="dcterms:W3CDTF">2018-08-10T17:04:28Z</dcterms:created>
  <dcterms:modified xsi:type="dcterms:W3CDTF">2018-12-14T19:24:43Z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